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50"/>
  </p:notesMasterIdLst>
  <p:sldIdLst>
    <p:sldId id="256" r:id="rId3"/>
    <p:sldId id="384" r:id="rId4"/>
    <p:sldId id="343" r:id="rId5"/>
    <p:sldId id="385" r:id="rId6"/>
    <p:sldId id="386" r:id="rId7"/>
    <p:sldId id="387" r:id="rId8"/>
    <p:sldId id="364" r:id="rId9"/>
    <p:sldId id="365" r:id="rId10"/>
    <p:sldId id="388" r:id="rId11"/>
    <p:sldId id="366" r:id="rId12"/>
    <p:sldId id="367" r:id="rId13"/>
    <p:sldId id="389" r:id="rId14"/>
    <p:sldId id="390" r:id="rId15"/>
    <p:sldId id="368" r:id="rId16"/>
    <p:sldId id="369" r:id="rId17"/>
    <p:sldId id="370" r:id="rId18"/>
    <p:sldId id="371" r:id="rId19"/>
    <p:sldId id="391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380" r:id="rId28"/>
    <p:sldId id="381" r:id="rId29"/>
    <p:sldId id="382" r:id="rId30"/>
    <p:sldId id="383" r:id="rId31"/>
    <p:sldId id="363" r:id="rId32"/>
    <p:sldId id="344" r:id="rId33"/>
    <p:sldId id="345" r:id="rId34"/>
    <p:sldId id="360" r:id="rId35"/>
    <p:sldId id="346" r:id="rId36"/>
    <p:sldId id="347" r:id="rId37"/>
    <p:sldId id="348" r:id="rId38"/>
    <p:sldId id="361" r:id="rId39"/>
    <p:sldId id="349" r:id="rId40"/>
    <p:sldId id="362" r:id="rId41"/>
    <p:sldId id="350" r:id="rId42"/>
    <p:sldId id="356" r:id="rId43"/>
    <p:sldId id="354" r:id="rId44"/>
    <p:sldId id="355" r:id="rId45"/>
    <p:sldId id="351" r:id="rId46"/>
    <p:sldId id="352" r:id="rId47"/>
    <p:sldId id="353" r:id="rId48"/>
    <p:sldId id="321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384"/>
            <p14:sldId id="343"/>
            <p14:sldId id="385"/>
            <p14:sldId id="386"/>
            <p14:sldId id="387"/>
            <p14:sldId id="364"/>
            <p14:sldId id="365"/>
            <p14:sldId id="388"/>
            <p14:sldId id="366"/>
            <p14:sldId id="367"/>
            <p14:sldId id="389"/>
            <p14:sldId id="390"/>
            <p14:sldId id="368"/>
            <p14:sldId id="369"/>
            <p14:sldId id="370"/>
            <p14:sldId id="371"/>
            <p14:sldId id="391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63"/>
            <p14:sldId id="344"/>
            <p14:sldId id="345"/>
            <p14:sldId id="360"/>
            <p14:sldId id="346"/>
            <p14:sldId id="347"/>
            <p14:sldId id="348"/>
            <p14:sldId id="361"/>
            <p14:sldId id="349"/>
            <p14:sldId id="362"/>
            <p14:sldId id="350"/>
            <p14:sldId id="356"/>
            <p14:sldId id="354"/>
            <p14:sldId id="355"/>
            <p14:sldId id="351"/>
            <p14:sldId id="352"/>
            <p14:sldId id="353"/>
            <p14:sldId id="321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DD462F"/>
    <a:srgbClr val="CCECFF"/>
    <a:srgbClr val="ECE1CA"/>
    <a:srgbClr val="D2B4A6"/>
    <a:srgbClr val="734F29"/>
    <a:srgbClr val="AEB785"/>
    <a:srgbClr val="EFD5A2"/>
    <a:srgbClr val="3B3026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65" d="100"/>
          <a:sy n="65" d="100"/>
        </p:scale>
        <p:origin x="8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2CA2A1-812C-4E5B-B091-043FAE6D553C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F170776-B88F-4E60-8774-8C417A41CF16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Tüketici açısından</a:t>
          </a:r>
          <a:endParaRPr lang="tr-TR" dirty="0">
            <a:latin typeface="+mn-lt"/>
          </a:endParaRPr>
        </a:p>
      </dgm:t>
    </dgm:pt>
    <dgm:pt modelId="{4B7B8946-F1FD-428E-9AA8-83953C5B3772}" type="parTrans" cxnId="{FC9FEDC0-F110-489C-ACA8-715E31172C6F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85FF070-8BC4-4576-B347-1F8708D97790}" type="sibTrans" cxnId="{FC9FEDC0-F110-489C-ACA8-715E31172C6F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6F1F0B38-E0C5-465B-8B7B-FA6445B56752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Dikkat çekici</a:t>
          </a:r>
          <a:endParaRPr lang="tr-TR" dirty="0">
            <a:latin typeface="+mn-lt"/>
          </a:endParaRPr>
        </a:p>
      </dgm:t>
    </dgm:pt>
    <dgm:pt modelId="{074F1D15-A63A-4B06-865E-AC9979F80328}" type="parTrans" cxnId="{C4342537-F0C9-4B62-8986-7DE93C11CAD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01EC226C-A72D-4F52-8A81-AB6F95175734}" type="sibTrans" cxnId="{C4342537-F0C9-4B62-8986-7DE93C11CAD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45CDC2E-75B2-492C-BD6C-886633674EB3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Doğal ve yapay görünüş </a:t>
          </a:r>
          <a:endParaRPr lang="tr-TR" dirty="0">
            <a:latin typeface="+mn-lt"/>
          </a:endParaRPr>
        </a:p>
      </dgm:t>
    </dgm:pt>
    <dgm:pt modelId="{C3C601E7-7942-4883-BC7D-C9552E870030}" type="parTrans" cxnId="{51475FE9-BDD1-4900-A047-8E9C74847931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B53D7217-E64E-4F3A-9ACF-51F1E9D3324E}" type="sibTrans" cxnId="{51475FE9-BDD1-4900-A047-8E9C74847931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B0800C3F-676A-43A7-85C4-448806D651E4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Üretici açısından</a:t>
          </a:r>
          <a:endParaRPr lang="tr-TR" dirty="0">
            <a:latin typeface="+mn-lt"/>
          </a:endParaRPr>
        </a:p>
      </dgm:t>
    </dgm:pt>
    <dgm:pt modelId="{BA4B788F-5FAF-45C8-9356-13E154D1FA20}" type="parTrans" cxnId="{2BE327D5-D3A2-4FD0-947C-344061188A0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03B11932-B2BB-4418-98FC-2B80B97770CF}" type="sibTrans" cxnId="{2BE327D5-D3A2-4FD0-947C-344061188A0B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2DCECC50-768E-48CA-9C39-F42A55C71335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Hammadde seçimi </a:t>
          </a:r>
          <a:endParaRPr lang="tr-TR" dirty="0">
            <a:latin typeface="+mn-lt"/>
          </a:endParaRPr>
        </a:p>
      </dgm:t>
    </dgm:pt>
    <dgm:pt modelId="{E475681F-5BB9-4247-83CE-EE933E15BC53}" type="parTrans" cxnId="{7523B083-C0B3-42FD-9A9F-8EB30F060DF9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F5E3F73A-E3CC-4AE7-B401-F49553AB37FC}" type="sibTrans" cxnId="{7523B083-C0B3-42FD-9A9F-8EB30F060DF9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EA57FC75-389C-4970-AAD9-E4DCE0315018}">
      <dgm:prSet phldrT="[Metin]"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Renk maddeleri ihtiyacı </a:t>
          </a:r>
          <a:endParaRPr lang="tr-TR" dirty="0">
            <a:latin typeface="+mn-lt"/>
          </a:endParaRPr>
        </a:p>
      </dgm:t>
    </dgm:pt>
    <dgm:pt modelId="{597506B1-20DC-4796-8CE6-C7C08B790E49}" type="parTrans" cxnId="{3C5E4B8E-3AFC-41C6-A6D0-9434D894B5C1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1E513598-EB9C-4C07-A7BE-E32DC8D47208}" type="sibTrans" cxnId="{3C5E4B8E-3AFC-41C6-A6D0-9434D894B5C1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D5762DA-AE96-45B9-B076-3B45BEAD3F09}">
      <dgm:prSet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Tazeliği kontrol edilebilir. </a:t>
          </a:r>
          <a:endParaRPr lang="tr-TR" dirty="0">
            <a:latin typeface="+mn-lt"/>
          </a:endParaRPr>
        </a:p>
      </dgm:t>
    </dgm:pt>
    <dgm:pt modelId="{88DA90A1-32AA-497E-9C29-B826F097D096}" type="parTrans" cxnId="{63346E64-3CC4-44FD-ACCC-DAFAAB151E46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7578C9DA-0D0B-4EF6-87A1-E071D68A8C96}" type="sibTrans" cxnId="{63346E64-3CC4-44FD-ACCC-DAFAAB151E46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2E20010-C31A-4F32-9CD4-ABD3B5B93E58}">
      <dgm:prSet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Satın alınabilir.</a:t>
          </a:r>
          <a:endParaRPr lang="tr-TR" dirty="0">
            <a:latin typeface="+mn-lt"/>
          </a:endParaRPr>
        </a:p>
      </dgm:t>
    </dgm:pt>
    <dgm:pt modelId="{C976B010-6960-495E-90CD-0D3DF831C5C2}" type="parTrans" cxnId="{484F25C6-C079-435E-941F-F6CC471AFA2D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3965F949-EBF4-4F1A-8E7C-16B9919A6F72}" type="sibTrans" cxnId="{484F25C6-C079-435E-941F-F6CC471AFA2D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54FAF38F-E80F-4CF7-B472-C66CF232F3F8}">
      <dgm:prSet/>
      <dgm:spPr/>
      <dgm:t>
        <a:bodyPr/>
        <a:lstStyle/>
        <a:p>
          <a:r>
            <a:rPr lang="tr-TR" b="1" dirty="0">
              <a:latin typeface="+mn-lt"/>
              <a:cs typeface="Times New Roman" pitchFamily="18" charset="0"/>
            </a:rPr>
            <a:t>Fiyatlandırma</a:t>
          </a:r>
          <a:endParaRPr lang="tr-TR" dirty="0">
            <a:latin typeface="+mn-lt"/>
          </a:endParaRPr>
        </a:p>
      </dgm:t>
    </dgm:pt>
    <dgm:pt modelId="{D1D6435E-07B7-415C-B107-52739B06ACE5}" type="parTrans" cxnId="{9A379373-7139-4D95-A2BD-841E86E07D4E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91253FDB-6A93-48A3-8CDF-40061FC19679}" type="sibTrans" cxnId="{9A379373-7139-4D95-A2BD-841E86E07D4E}">
      <dgm:prSet/>
      <dgm:spPr/>
      <dgm:t>
        <a:bodyPr/>
        <a:lstStyle/>
        <a:p>
          <a:endParaRPr lang="tr-TR">
            <a:latin typeface="+mn-lt"/>
          </a:endParaRPr>
        </a:p>
      </dgm:t>
    </dgm:pt>
    <dgm:pt modelId="{B6B8A9AB-BADF-4E9C-8709-8932CF81E979}" type="pres">
      <dgm:prSet presAssocID="{7B2CA2A1-812C-4E5B-B091-043FAE6D553C}" presName="theList" presStyleCnt="0">
        <dgm:presLayoutVars>
          <dgm:dir/>
          <dgm:animLvl val="lvl"/>
          <dgm:resizeHandles val="exact"/>
        </dgm:presLayoutVars>
      </dgm:prSet>
      <dgm:spPr/>
    </dgm:pt>
    <dgm:pt modelId="{421917D5-ECAA-4E10-8F60-F07970304513}" type="pres">
      <dgm:prSet presAssocID="{6F170776-B88F-4E60-8774-8C417A41CF16}" presName="compNode" presStyleCnt="0"/>
      <dgm:spPr/>
    </dgm:pt>
    <dgm:pt modelId="{546BF264-CA13-4FBB-9C5F-036071C40836}" type="pres">
      <dgm:prSet presAssocID="{6F170776-B88F-4E60-8774-8C417A41CF16}" presName="aNode" presStyleLbl="bgShp" presStyleIdx="0" presStyleCnt="2"/>
      <dgm:spPr/>
    </dgm:pt>
    <dgm:pt modelId="{5BBA8659-A49B-4A68-96EE-9C33BD1F17E5}" type="pres">
      <dgm:prSet presAssocID="{6F170776-B88F-4E60-8774-8C417A41CF16}" presName="textNode" presStyleLbl="bgShp" presStyleIdx="0" presStyleCnt="2"/>
      <dgm:spPr/>
    </dgm:pt>
    <dgm:pt modelId="{2295C9EB-DA54-42DC-8893-1BB174B232CD}" type="pres">
      <dgm:prSet presAssocID="{6F170776-B88F-4E60-8774-8C417A41CF16}" presName="compChildNode" presStyleCnt="0"/>
      <dgm:spPr/>
    </dgm:pt>
    <dgm:pt modelId="{6455F47F-5334-40AB-9074-69C402D30097}" type="pres">
      <dgm:prSet presAssocID="{6F170776-B88F-4E60-8774-8C417A41CF16}" presName="theInnerList" presStyleCnt="0"/>
      <dgm:spPr/>
    </dgm:pt>
    <dgm:pt modelId="{E79D67D0-6117-4948-BAC8-7864094E5C0F}" type="pres">
      <dgm:prSet presAssocID="{6F1F0B38-E0C5-465B-8B7B-FA6445B56752}" presName="childNode" presStyleLbl="node1" presStyleIdx="0" presStyleCnt="7">
        <dgm:presLayoutVars>
          <dgm:bulletEnabled val="1"/>
        </dgm:presLayoutVars>
      </dgm:prSet>
      <dgm:spPr/>
    </dgm:pt>
    <dgm:pt modelId="{F4FD82EE-0184-4442-80B0-DF7B7638EAB3}" type="pres">
      <dgm:prSet presAssocID="{6F1F0B38-E0C5-465B-8B7B-FA6445B56752}" presName="aSpace2" presStyleCnt="0"/>
      <dgm:spPr/>
    </dgm:pt>
    <dgm:pt modelId="{77ED3A83-0F92-4575-925A-556BCFB92FC7}" type="pres">
      <dgm:prSet presAssocID="{345CDC2E-75B2-492C-BD6C-886633674EB3}" presName="childNode" presStyleLbl="node1" presStyleIdx="1" presStyleCnt="7">
        <dgm:presLayoutVars>
          <dgm:bulletEnabled val="1"/>
        </dgm:presLayoutVars>
      </dgm:prSet>
      <dgm:spPr/>
    </dgm:pt>
    <dgm:pt modelId="{6B2BA347-E12E-4058-B70C-95C9B5EBFE6F}" type="pres">
      <dgm:prSet presAssocID="{345CDC2E-75B2-492C-BD6C-886633674EB3}" presName="aSpace2" presStyleCnt="0"/>
      <dgm:spPr/>
    </dgm:pt>
    <dgm:pt modelId="{EEFA700B-1AC5-4803-A58E-C3C397BD7C5F}" type="pres">
      <dgm:prSet presAssocID="{5D5762DA-AE96-45B9-B076-3B45BEAD3F09}" presName="childNode" presStyleLbl="node1" presStyleIdx="2" presStyleCnt="7">
        <dgm:presLayoutVars>
          <dgm:bulletEnabled val="1"/>
        </dgm:presLayoutVars>
      </dgm:prSet>
      <dgm:spPr/>
    </dgm:pt>
    <dgm:pt modelId="{2AE3044B-72AB-4F2A-8030-350026AC31BD}" type="pres">
      <dgm:prSet presAssocID="{5D5762DA-AE96-45B9-B076-3B45BEAD3F09}" presName="aSpace2" presStyleCnt="0"/>
      <dgm:spPr/>
    </dgm:pt>
    <dgm:pt modelId="{D6E291B5-25CB-46CE-B15A-71F931F9B393}" type="pres">
      <dgm:prSet presAssocID="{32E20010-C31A-4F32-9CD4-ABD3B5B93E58}" presName="childNode" presStyleLbl="node1" presStyleIdx="3" presStyleCnt="7">
        <dgm:presLayoutVars>
          <dgm:bulletEnabled val="1"/>
        </dgm:presLayoutVars>
      </dgm:prSet>
      <dgm:spPr/>
    </dgm:pt>
    <dgm:pt modelId="{95A0892B-F9CF-47A2-949D-F625E15C66CE}" type="pres">
      <dgm:prSet presAssocID="{6F170776-B88F-4E60-8774-8C417A41CF16}" presName="aSpace" presStyleCnt="0"/>
      <dgm:spPr/>
    </dgm:pt>
    <dgm:pt modelId="{AC264244-747A-465E-8D02-212BACA358A4}" type="pres">
      <dgm:prSet presAssocID="{B0800C3F-676A-43A7-85C4-448806D651E4}" presName="compNode" presStyleCnt="0"/>
      <dgm:spPr/>
    </dgm:pt>
    <dgm:pt modelId="{0AC739DB-B0F9-4171-A210-F810E5644EF7}" type="pres">
      <dgm:prSet presAssocID="{B0800C3F-676A-43A7-85C4-448806D651E4}" presName="aNode" presStyleLbl="bgShp" presStyleIdx="1" presStyleCnt="2"/>
      <dgm:spPr/>
    </dgm:pt>
    <dgm:pt modelId="{4201D5D0-F94C-426B-AFC7-5FE83F6FE8CD}" type="pres">
      <dgm:prSet presAssocID="{B0800C3F-676A-43A7-85C4-448806D651E4}" presName="textNode" presStyleLbl="bgShp" presStyleIdx="1" presStyleCnt="2"/>
      <dgm:spPr/>
    </dgm:pt>
    <dgm:pt modelId="{9C7D224A-6BE0-404C-82AF-DEDF0777A765}" type="pres">
      <dgm:prSet presAssocID="{B0800C3F-676A-43A7-85C4-448806D651E4}" presName="compChildNode" presStyleCnt="0"/>
      <dgm:spPr/>
    </dgm:pt>
    <dgm:pt modelId="{5633ED9A-9D2B-4778-B6E4-AEFCF5B48AFA}" type="pres">
      <dgm:prSet presAssocID="{B0800C3F-676A-43A7-85C4-448806D651E4}" presName="theInnerList" presStyleCnt="0"/>
      <dgm:spPr/>
    </dgm:pt>
    <dgm:pt modelId="{5835B318-8FCF-4FAB-A8D7-B170B32CEC36}" type="pres">
      <dgm:prSet presAssocID="{2DCECC50-768E-48CA-9C39-F42A55C71335}" presName="childNode" presStyleLbl="node1" presStyleIdx="4" presStyleCnt="7">
        <dgm:presLayoutVars>
          <dgm:bulletEnabled val="1"/>
        </dgm:presLayoutVars>
      </dgm:prSet>
      <dgm:spPr/>
    </dgm:pt>
    <dgm:pt modelId="{355D77A4-5989-49B0-9186-9EBE3676507D}" type="pres">
      <dgm:prSet presAssocID="{2DCECC50-768E-48CA-9C39-F42A55C71335}" presName="aSpace2" presStyleCnt="0"/>
      <dgm:spPr/>
    </dgm:pt>
    <dgm:pt modelId="{84B2CCC1-6F64-41EF-AFBF-4091FC76EDE3}" type="pres">
      <dgm:prSet presAssocID="{EA57FC75-389C-4970-AAD9-E4DCE0315018}" presName="childNode" presStyleLbl="node1" presStyleIdx="5" presStyleCnt="7">
        <dgm:presLayoutVars>
          <dgm:bulletEnabled val="1"/>
        </dgm:presLayoutVars>
      </dgm:prSet>
      <dgm:spPr/>
    </dgm:pt>
    <dgm:pt modelId="{D276FF65-A949-44D4-B121-B5691CCD0A49}" type="pres">
      <dgm:prSet presAssocID="{EA57FC75-389C-4970-AAD9-E4DCE0315018}" presName="aSpace2" presStyleCnt="0"/>
      <dgm:spPr/>
    </dgm:pt>
    <dgm:pt modelId="{46A981B6-3A09-40EF-AB84-85B45D8E38B1}" type="pres">
      <dgm:prSet presAssocID="{54FAF38F-E80F-4CF7-B472-C66CF232F3F8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B0CBBA02-5BDD-4B3B-BBC0-DDCACBAE612E}" type="presOf" srcId="{32E20010-C31A-4F32-9CD4-ABD3B5B93E58}" destId="{D6E291B5-25CB-46CE-B15A-71F931F9B393}" srcOrd="0" destOrd="0" presId="urn:microsoft.com/office/officeart/2005/8/layout/lProcess2"/>
    <dgm:cxn modelId="{5166F133-2CC5-4D4B-984B-4DBD396BDC55}" type="presOf" srcId="{6F170776-B88F-4E60-8774-8C417A41CF16}" destId="{546BF264-CA13-4FBB-9C5F-036071C40836}" srcOrd="0" destOrd="0" presId="urn:microsoft.com/office/officeart/2005/8/layout/lProcess2"/>
    <dgm:cxn modelId="{C4342537-F0C9-4B62-8986-7DE93C11CADB}" srcId="{6F170776-B88F-4E60-8774-8C417A41CF16}" destId="{6F1F0B38-E0C5-465B-8B7B-FA6445B56752}" srcOrd="0" destOrd="0" parTransId="{074F1D15-A63A-4B06-865E-AC9979F80328}" sibTransId="{01EC226C-A72D-4F52-8A81-AB6F95175734}"/>
    <dgm:cxn modelId="{7361243B-2C31-4E63-921D-682467F3DF89}" type="presOf" srcId="{6F1F0B38-E0C5-465B-8B7B-FA6445B56752}" destId="{E79D67D0-6117-4948-BAC8-7864094E5C0F}" srcOrd="0" destOrd="0" presId="urn:microsoft.com/office/officeart/2005/8/layout/lProcess2"/>
    <dgm:cxn modelId="{CA2A1D42-BC0D-4832-83C8-54B227F7FE63}" type="presOf" srcId="{54FAF38F-E80F-4CF7-B472-C66CF232F3F8}" destId="{46A981B6-3A09-40EF-AB84-85B45D8E38B1}" srcOrd="0" destOrd="0" presId="urn:microsoft.com/office/officeart/2005/8/layout/lProcess2"/>
    <dgm:cxn modelId="{63346E64-3CC4-44FD-ACCC-DAFAAB151E46}" srcId="{6F170776-B88F-4E60-8774-8C417A41CF16}" destId="{5D5762DA-AE96-45B9-B076-3B45BEAD3F09}" srcOrd="2" destOrd="0" parTransId="{88DA90A1-32AA-497E-9C29-B826F097D096}" sibTransId="{7578C9DA-0D0B-4EF6-87A1-E071D68A8C96}"/>
    <dgm:cxn modelId="{2B67034C-8579-4846-965B-5117ED1B7ABF}" type="presOf" srcId="{345CDC2E-75B2-492C-BD6C-886633674EB3}" destId="{77ED3A83-0F92-4575-925A-556BCFB92FC7}" srcOrd="0" destOrd="0" presId="urn:microsoft.com/office/officeart/2005/8/layout/lProcess2"/>
    <dgm:cxn modelId="{700EBE50-353C-45AC-B830-7A10E7E5A031}" type="presOf" srcId="{6F170776-B88F-4E60-8774-8C417A41CF16}" destId="{5BBA8659-A49B-4A68-96EE-9C33BD1F17E5}" srcOrd="1" destOrd="0" presId="urn:microsoft.com/office/officeart/2005/8/layout/lProcess2"/>
    <dgm:cxn modelId="{9A379373-7139-4D95-A2BD-841E86E07D4E}" srcId="{B0800C3F-676A-43A7-85C4-448806D651E4}" destId="{54FAF38F-E80F-4CF7-B472-C66CF232F3F8}" srcOrd="2" destOrd="0" parTransId="{D1D6435E-07B7-415C-B107-52739B06ACE5}" sibTransId="{91253FDB-6A93-48A3-8CDF-40061FC19679}"/>
    <dgm:cxn modelId="{7523B083-C0B3-42FD-9A9F-8EB30F060DF9}" srcId="{B0800C3F-676A-43A7-85C4-448806D651E4}" destId="{2DCECC50-768E-48CA-9C39-F42A55C71335}" srcOrd="0" destOrd="0" parTransId="{E475681F-5BB9-4247-83CE-EE933E15BC53}" sibTransId="{F5E3F73A-E3CC-4AE7-B401-F49553AB37FC}"/>
    <dgm:cxn modelId="{C79C688D-AE4A-4F65-974A-66704E9C26D6}" type="presOf" srcId="{EA57FC75-389C-4970-AAD9-E4DCE0315018}" destId="{84B2CCC1-6F64-41EF-AFBF-4091FC76EDE3}" srcOrd="0" destOrd="0" presId="urn:microsoft.com/office/officeart/2005/8/layout/lProcess2"/>
    <dgm:cxn modelId="{3C5E4B8E-3AFC-41C6-A6D0-9434D894B5C1}" srcId="{B0800C3F-676A-43A7-85C4-448806D651E4}" destId="{EA57FC75-389C-4970-AAD9-E4DCE0315018}" srcOrd="1" destOrd="0" parTransId="{597506B1-20DC-4796-8CE6-C7C08B790E49}" sibTransId="{1E513598-EB9C-4C07-A7BE-E32DC8D47208}"/>
    <dgm:cxn modelId="{9AED6598-3593-4002-9054-BBE81257EBA4}" type="presOf" srcId="{2DCECC50-768E-48CA-9C39-F42A55C71335}" destId="{5835B318-8FCF-4FAB-A8D7-B170B32CEC36}" srcOrd="0" destOrd="0" presId="urn:microsoft.com/office/officeart/2005/8/layout/lProcess2"/>
    <dgm:cxn modelId="{BB5247AD-9F72-4515-9727-8F76D58E81A1}" type="presOf" srcId="{B0800C3F-676A-43A7-85C4-448806D651E4}" destId="{4201D5D0-F94C-426B-AFC7-5FE83F6FE8CD}" srcOrd="1" destOrd="0" presId="urn:microsoft.com/office/officeart/2005/8/layout/lProcess2"/>
    <dgm:cxn modelId="{FC9FEDC0-F110-489C-ACA8-715E31172C6F}" srcId="{7B2CA2A1-812C-4E5B-B091-043FAE6D553C}" destId="{6F170776-B88F-4E60-8774-8C417A41CF16}" srcOrd="0" destOrd="0" parTransId="{4B7B8946-F1FD-428E-9AA8-83953C5B3772}" sibTransId="{385FF070-8BC4-4576-B347-1F8708D97790}"/>
    <dgm:cxn modelId="{484F25C6-C079-435E-941F-F6CC471AFA2D}" srcId="{6F170776-B88F-4E60-8774-8C417A41CF16}" destId="{32E20010-C31A-4F32-9CD4-ABD3B5B93E58}" srcOrd="3" destOrd="0" parTransId="{C976B010-6960-495E-90CD-0D3DF831C5C2}" sibTransId="{3965F949-EBF4-4F1A-8E7C-16B9919A6F72}"/>
    <dgm:cxn modelId="{2BE327D5-D3A2-4FD0-947C-344061188A0B}" srcId="{7B2CA2A1-812C-4E5B-B091-043FAE6D553C}" destId="{B0800C3F-676A-43A7-85C4-448806D651E4}" srcOrd="1" destOrd="0" parTransId="{BA4B788F-5FAF-45C8-9356-13E154D1FA20}" sibTransId="{03B11932-B2BB-4418-98FC-2B80B97770CF}"/>
    <dgm:cxn modelId="{0400C9E2-2AD2-4C12-87A0-9B41C9716BA8}" type="presOf" srcId="{7B2CA2A1-812C-4E5B-B091-043FAE6D553C}" destId="{B6B8A9AB-BADF-4E9C-8709-8932CF81E979}" srcOrd="0" destOrd="0" presId="urn:microsoft.com/office/officeart/2005/8/layout/lProcess2"/>
    <dgm:cxn modelId="{51475FE9-BDD1-4900-A047-8E9C74847931}" srcId="{6F170776-B88F-4E60-8774-8C417A41CF16}" destId="{345CDC2E-75B2-492C-BD6C-886633674EB3}" srcOrd="1" destOrd="0" parTransId="{C3C601E7-7942-4883-BC7D-C9552E870030}" sibTransId="{B53D7217-E64E-4F3A-9ACF-51F1E9D3324E}"/>
    <dgm:cxn modelId="{A88A88F2-E4F4-4AE9-9A2F-D0A809C4D3DE}" type="presOf" srcId="{B0800C3F-676A-43A7-85C4-448806D651E4}" destId="{0AC739DB-B0F9-4171-A210-F810E5644EF7}" srcOrd="0" destOrd="0" presId="urn:microsoft.com/office/officeart/2005/8/layout/lProcess2"/>
    <dgm:cxn modelId="{65048DFB-3F25-4C17-B1EC-C581BE3A3EE7}" type="presOf" srcId="{5D5762DA-AE96-45B9-B076-3B45BEAD3F09}" destId="{EEFA700B-1AC5-4803-A58E-C3C397BD7C5F}" srcOrd="0" destOrd="0" presId="urn:microsoft.com/office/officeart/2005/8/layout/lProcess2"/>
    <dgm:cxn modelId="{1D3BDB1F-81C0-425E-B339-DF25ED2C0838}" type="presParOf" srcId="{B6B8A9AB-BADF-4E9C-8709-8932CF81E979}" destId="{421917D5-ECAA-4E10-8F60-F07970304513}" srcOrd="0" destOrd="0" presId="urn:microsoft.com/office/officeart/2005/8/layout/lProcess2"/>
    <dgm:cxn modelId="{ADDE5A9A-642A-4EAD-B46C-49F004AEB022}" type="presParOf" srcId="{421917D5-ECAA-4E10-8F60-F07970304513}" destId="{546BF264-CA13-4FBB-9C5F-036071C40836}" srcOrd="0" destOrd="0" presId="urn:microsoft.com/office/officeart/2005/8/layout/lProcess2"/>
    <dgm:cxn modelId="{6EEC246C-797E-40D7-AB39-CDE7F8E30480}" type="presParOf" srcId="{421917D5-ECAA-4E10-8F60-F07970304513}" destId="{5BBA8659-A49B-4A68-96EE-9C33BD1F17E5}" srcOrd="1" destOrd="0" presId="urn:microsoft.com/office/officeart/2005/8/layout/lProcess2"/>
    <dgm:cxn modelId="{D07D3E60-1C9F-4246-B18A-B603555E18FD}" type="presParOf" srcId="{421917D5-ECAA-4E10-8F60-F07970304513}" destId="{2295C9EB-DA54-42DC-8893-1BB174B232CD}" srcOrd="2" destOrd="0" presId="urn:microsoft.com/office/officeart/2005/8/layout/lProcess2"/>
    <dgm:cxn modelId="{160A8FFC-0600-45B3-890C-8DA75CD17849}" type="presParOf" srcId="{2295C9EB-DA54-42DC-8893-1BB174B232CD}" destId="{6455F47F-5334-40AB-9074-69C402D30097}" srcOrd="0" destOrd="0" presId="urn:microsoft.com/office/officeart/2005/8/layout/lProcess2"/>
    <dgm:cxn modelId="{0DDD28A2-3FBE-42F1-9294-2509231672F1}" type="presParOf" srcId="{6455F47F-5334-40AB-9074-69C402D30097}" destId="{E79D67D0-6117-4948-BAC8-7864094E5C0F}" srcOrd="0" destOrd="0" presId="urn:microsoft.com/office/officeart/2005/8/layout/lProcess2"/>
    <dgm:cxn modelId="{7022213B-684E-4038-ABDF-8947157987AA}" type="presParOf" srcId="{6455F47F-5334-40AB-9074-69C402D30097}" destId="{F4FD82EE-0184-4442-80B0-DF7B7638EAB3}" srcOrd="1" destOrd="0" presId="urn:microsoft.com/office/officeart/2005/8/layout/lProcess2"/>
    <dgm:cxn modelId="{C5E5C6A8-DD18-4B30-B8E8-3B40C13653D3}" type="presParOf" srcId="{6455F47F-5334-40AB-9074-69C402D30097}" destId="{77ED3A83-0F92-4575-925A-556BCFB92FC7}" srcOrd="2" destOrd="0" presId="urn:microsoft.com/office/officeart/2005/8/layout/lProcess2"/>
    <dgm:cxn modelId="{C3669C11-3936-4189-930F-491776685AE9}" type="presParOf" srcId="{6455F47F-5334-40AB-9074-69C402D30097}" destId="{6B2BA347-E12E-4058-B70C-95C9B5EBFE6F}" srcOrd="3" destOrd="0" presId="urn:microsoft.com/office/officeart/2005/8/layout/lProcess2"/>
    <dgm:cxn modelId="{A7CCC7FB-7E4D-4E41-B709-14102B932CEA}" type="presParOf" srcId="{6455F47F-5334-40AB-9074-69C402D30097}" destId="{EEFA700B-1AC5-4803-A58E-C3C397BD7C5F}" srcOrd="4" destOrd="0" presId="urn:microsoft.com/office/officeart/2005/8/layout/lProcess2"/>
    <dgm:cxn modelId="{3E895185-DFCB-4E71-B108-72B58BD4D06B}" type="presParOf" srcId="{6455F47F-5334-40AB-9074-69C402D30097}" destId="{2AE3044B-72AB-4F2A-8030-350026AC31BD}" srcOrd="5" destOrd="0" presId="urn:microsoft.com/office/officeart/2005/8/layout/lProcess2"/>
    <dgm:cxn modelId="{09046898-DB2F-437C-92EC-1DD3DE684CB3}" type="presParOf" srcId="{6455F47F-5334-40AB-9074-69C402D30097}" destId="{D6E291B5-25CB-46CE-B15A-71F931F9B393}" srcOrd="6" destOrd="0" presId="urn:microsoft.com/office/officeart/2005/8/layout/lProcess2"/>
    <dgm:cxn modelId="{FF8C5FF8-FC62-4FDF-883B-8CB62C446846}" type="presParOf" srcId="{B6B8A9AB-BADF-4E9C-8709-8932CF81E979}" destId="{95A0892B-F9CF-47A2-949D-F625E15C66CE}" srcOrd="1" destOrd="0" presId="urn:microsoft.com/office/officeart/2005/8/layout/lProcess2"/>
    <dgm:cxn modelId="{FEF1043E-F25A-4D14-9CEE-15AD7C43729E}" type="presParOf" srcId="{B6B8A9AB-BADF-4E9C-8709-8932CF81E979}" destId="{AC264244-747A-465E-8D02-212BACA358A4}" srcOrd="2" destOrd="0" presId="urn:microsoft.com/office/officeart/2005/8/layout/lProcess2"/>
    <dgm:cxn modelId="{6C5F8002-D9C5-4BB1-B044-85EDF6BE1176}" type="presParOf" srcId="{AC264244-747A-465E-8D02-212BACA358A4}" destId="{0AC739DB-B0F9-4171-A210-F810E5644EF7}" srcOrd="0" destOrd="0" presId="urn:microsoft.com/office/officeart/2005/8/layout/lProcess2"/>
    <dgm:cxn modelId="{E7A3B5E8-BA52-4831-8D2A-B3BFD328BD00}" type="presParOf" srcId="{AC264244-747A-465E-8D02-212BACA358A4}" destId="{4201D5D0-F94C-426B-AFC7-5FE83F6FE8CD}" srcOrd="1" destOrd="0" presId="urn:microsoft.com/office/officeart/2005/8/layout/lProcess2"/>
    <dgm:cxn modelId="{2B630595-161F-44C9-AF0C-95F0986E7994}" type="presParOf" srcId="{AC264244-747A-465E-8D02-212BACA358A4}" destId="{9C7D224A-6BE0-404C-82AF-DEDF0777A765}" srcOrd="2" destOrd="0" presId="urn:microsoft.com/office/officeart/2005/8/layout/lProcess2"/>
    <dgm:cxn modelId="{937548C1-5385-4A0F-9055-4C713CF206EB}" type="presParOf" srcId="{9C7D224A-6BE0-404C-82AF-DEDF0777A765}" destId="{5633ED9A-9D2B-4778-B6E4-AEFCF5B48AFA}" srcOrd="0" destOrd="0" presId="urn:microsoft.com/office/officeart/2005/8/layout/lProcess2"/>
    <dgm:cxn modelId="{0526AEE8-0C6D-4885-85FB-63FD431D35D4}" type="presParOf" srcId="{5633ED9A-9D2B-4778-B6E4-AEFCF5B48AFA}" destId="{5835B318-8FCF-4FAB-A8D7-B170B32CEC36}" srcOrd="0" destOrd="0" presId="urn:microsoft.com/office/officeart/2005/8/layout/lProcess2"/>
    <dgm:cxn modelId="{D01A45FA-49C8-4F84-84FB-A6889B665EC2}" type="presParOf" srcId="{5633ED9A-9D2B-4778-B6E4-AEFCF5B48AFA}" destId="{355D77A4-5989-49B0-9186-9EBE3676507D}" srcOrd="1" destOrd="0" presId="urn:microsoft.com/office/officeart/2005/8/layout/lProcess2"/>
    <dgm:cxn modelId="{F933B57D-B517-4D91-BCEE-30A9DD5DFA63}" type="presParOf" srcId="{5633ED9A-9D2B-4778-B6E4-AEFCF5B48AFA}" destId="{84B2CCC1-6F64-41EF-AFBF-4091FC76EDE3}" srcOrd="2" destOrd="0" presId="urn:microsoft.com/office/officeart/2005/8/layout/lProcess2"/>
    <dgm:cxn modelId="{BD8A3A47-5BB0-4BDE-AFB8-3829967FF6A9}" type="presParOf" srcId="{5633ED9A-9D2B-4778-B6E4-AEFCF5B48AFA}" destId="{D276FF65-A949-44D4-B121-B5691CCD0A49}" srcOrd="3" destOrd="0" presId="urn:microsoft.com/office/officeart/2005/8/layout/lProcess2"/>
    <dgm:cxn modelId="{CAC66056-7ACF-4EDD-9243-D898CE88DA1E}" type="presParOf" srcId="{5633ED9A-9D2B-4778-B6E4-AEFCF5B48AFA}" destId="{46A981B6-3A09-40EF-AB84-85B45D8E38B1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C98D2-5962-4D24-AFD9-495F86DAA46B}" type="doc">
      <dgm:prSet loTypeId="urn:microsoft.com/office/officeart/2005/8/layout/process2" loCatId="process" qsTypeId="urn:microsoft.com/office/officeart/2005/8/quickstyle/3d3" qsCatId="3D" csTypeId="urn:microsoft.com/office/officeart/2005/8/colors/accent1_2" csCatId="accent1" phldr="1"/>
      <dgm:spPr/>
    </dgm:pt>
    <dgm:pt modelId="{3DDE5BBC-1D61-41DD-A149-5EAC853A2A0F}">
      <dgm:prSet phldrT="[Metin]"/>
      <dgm:spPr/>
      <dgm:t>
        <a:bodyPr/>
        <a:lstStyle/>
        <a:p>
          <a:r>
            <a:rPr lang="tr-TR" dirty="0"/>
            <a:t>Görüntü alma</a:t>
          </a:r>
        </a:p>
      </dgm:t>
    </dgm:pt>
    <dgm:pt modelId="{3F187355-481F-4780-B4A1-7E86711FF219}" type="parTrans" cxnId="{1EE79D2D-B370-4BAA-BB09-B2CAD46B29CB}">
      <dgm:prSet/>
      <dgm:spPr/>
      <dgm:t>
        <a:bodyPr/>
        <a:lstStyle/>
        <a:p>
          <a:endParaRPr lang="tr-TR"/>
        </a:p>
      </dgm:t>
    </dgm:pt>
    <dgm:pt modelId="{5EC8806F-9A74-4F4E-80C7-96B8A00F57F0}" type="sibTrans" cxnId="{1EE79D2D-B370-4BAA-BB09-B2CAD46B29CB}">
      <dgm:prSet/>
      <dgm:spPr/>
      <dgm:t>
        <a:bodyPr/>
        <a:lstStyle/>
        <a:p>
          <a:endParaRPr lang="tr-TR"/>
        </a:p>
      </dgm:t>
    </dgm:pt>
    <dgm:pt modelId="{F7C84499-F9E3-4AE4-94C5-C9E461C7ADF5}">
      <dgm:prSet phldrT="[Metin]"/>
      <dgm:spPr/>
      <dgm:t>
        <a:bodyPr/>
        <a:lstStyle/>
        <a:p>
          <a:r>
            <a:rPr lang="tr-TR" dirty="0"/>
            <a:t>Ön işlemler</a:t>
          </a:r>
        </a:p>
      </dgm:t>
    </dgm:pt>
    <dgm:pt modelId="{6FB79127-2DC0-42A0-AB9E-2B10C9B9CDB6}" type="parTrans" cxnId="{27C671A9-B976-4892-9744-176E20D7F510}">
      <dgm:prSet/>
      <dgm:spPr/>
      <dgm:t>
        <a:bodyPr/>
        <a:lstStyle/>
        <a:p>
          <a:endParaRPr lang="tr-TR"/>
        </a:p>
      </dgm:t>
    </dgm:pt>
    <dgm:pt modelId="{3DA73BEB-A3C7-42EB-AAE3-812926700D48}" type="sibTrans" cxnId="{27C671A9-B976-4892-9744-176E20D7F510}">
      <dgm:prSet/>
      <dgm:spPr/>
      <dgm:t>
        <a:bodyPr/>
        <a:lstStyle/>
        <a:p>
          <a:endParaRPr lang="tr-TR"/>
        </a:p>
      </dgm:t>
    </dgm:pt>
    <dgm:pt modelId="{EFBA0695-8130-40C4-B62D-607F91CBFEE7}">
      <dgm:prSet phldrT="[Metin]"/>
      <dgm:spPr/>
      <dgm:t>
        <a:bodyPr/>
        <a:lstStyle/>
        <a:p>
          <a:r>
            <a:rPr lang="tr-TR" dirty="0" err="1"/>
            <a:t>Segmentasyon</a:t>
          </a:r>
          <a:endParaRPr lang="tr-TR" dirty="0"/>
        </a:p>
      </dgm:t>
    </dgm:pt>
    <dgm:pt modelId="{2A09E0DE-B1C7-462F-8F2C-365C2951759A}" type="parTrans" cxnId="{F262B27D-52F7-4DDD-9898-BAB2C4D51853}">
      <dgm:prSet/>
      <dgm:spPr/>
      <dgm:t>
        <a:bodyPr/>
        <a:lstStyle/>
        <a:p>
          <a:endParaRPr lang="tr-TR"/>
        </a:p>
      </dgm:t>
    </dgm:pt>
    <dgm:pt modelId="{1F59A13A-0A56-4C0E-AD66-DC51A38C4FF5}" type="sibTrans" cxnId="{F262B27D-52F7-4DDD-9898-BAB2C4D51853}">
      <dgm:prSet/>
      <dgm:spPr/>
      <dgm:t>
        <a:bodyPr/>
        <a:lstStyle/>
        <a:p>
          <a:endParaRPr lang="tr-TR"/>
        </a:p>
      </dgm:t>
    </dgm:pt>
    <dgm:pt modelId="{26C8B1B5-EDE8-4D7F-A57E-968E463A2137}">
      <dgm:prSet/>
      <dgm:spPr/>
      <dgm:t>
        <a:bodyPr/>
        <a:lstStyle/>
        <a:p>
          <a:r>
            <a:rPr lang="tr-TR" dirty="0"/>
            <a:t>Ölçüm</a:t>
          </a:r>
        </a:p>
      </dgm:t>
    </dgm:pt>
    <dgm:pt modelId="{BED48926-368B-485A-A0B6-3C87C3B32773}" type="parTrans" cxnId="{10574EC3-F284-46FC-B3FC-B2E6F06F7202}">
      <dgm:prSet/>
      <dgm:spPr/>
      <dgm:t>
        <a:bodyPr/>
        <a:lstStyle/>
        <a:p>
          <a:endParaRPr lang="tr-TR"/>
        </a:p>
      </dgm:t>
    </dgm:pt>
    <dgm:pt modelId="{DAFC3B11-8F2E-4565-BD4B-CCE716F7BA43}" type="sibTrans" cxnId="{10574EC3-F284-46FC-B3FC-B2E6F06F7202}">
      <dgm:prSet/>
      <dgm:spPr/>
      <dgm:t>
        <a:bodyPr/>
        <a:lstStyle/>
        <a:p>
          <a:endParaRPr lang="tr-TR"/>
        </a:p>
      </dgm:t>
    </dgm:pt>
    <dgm:pt modelId="{81DB2658-2CC2-4901-8BBC-D6A84F2A901D}">
      <dgm:prSet/>
      <dgm:spPr/>
      <dgm:t>
        <a:bodyPr/>
        <a:lstStyle/>
        <a:p>
          <a:r>
            <a:rPr lang="tr-TR" dirty="0"/>
            <a:t>Sınıflandırma</a:t>
          </a:r>
        </a:p>
      </dgm:t>
    </dgm:pt>
    <dgm:pt modelId="{A27D3740-D21B-43A3-B907-8F3DCCA61685}" type="parTrans" cxnId="{249454A5-1519-46D9-8F60-32F56E7719EE}">
      <dgm:prSet/>
      <dgm:spPr/>
      <dgm:t>
        <a:bodyPr/>
        <a:lstStyle/>
        <a:p>
          <a:endParaRPr lang="tr-TR"/>
        </a:p>
      </dgm:t>
    </dgm:pt>
    <dgm:pt modelId="{DDAAEF7E-75BD-4375-B012-7536145ACDF5}" type="sibTrans" cxnId="{249454A5-1519-46D9-8F60-32F56E7719EE}">
      <dgm:prSet/>
      <dgm:spPr/>
      <dgm:t>
        <a:bodyPr/>
        <a:lstStyle/>
        <a:p>
          <a:endParaRPr lang="tr-TR"/>
        </a:p>
      </dgm:t>
    </dgm:pt>
    <dgm:pt modelId="{70E25432-F0FD-454F-8348-3D74FAFA3327}" type="pres">
      <dgm:prSet presAssocID="{5FCC98D2-5962-4D24-AFD9-495F86DAA46B}" presName="linearFlow" presStyleCnt="0">
        <dgm:presLayoutVars>
          <dgm:resizeHandles val="exact"/>
        </dgm:presLayoutVars>
      </dgm:prSet>
      <dgm:spPr/>
    </dgm:pt>
    <dgm:pt modelId="{C4F63FB7-756F-4781-9CE9-A8B1BA2ADDBA}" type="pres">
      <dgm:prSet presAssocID="{3DDE5BBC-1D61-41DD-A149-5EAC853A2A0F}" presName="node" presStyleLbl="node1" presStyleIdx="0" presStyleCnt="5">
        <dgm:presLayoutVars>
          <dgm:bulletEnabled val="1"/>
        </dgm:presLayoutVars>
      </dgm:prSet>
      <dgm:spPr/>
    </dgm:pt>
    <dgm:pt modelId="{D8EB28A8-40EC-41AA-8D2D-CD7FF21CC61D}" type="pres">
      <dgm:prSet presAssocID="{5EC8806F-9A74-4F4E-80C7-96B8A00F57F0}" presName="sibTrans" presStyleLbl="sibTrans2D1" presStyleIdx="0" presStyleCnt="4"/>
      <dgm:spPr/>
    </dgm:pt>
    <dgm:pt modelId="{86CE04B2-0A49-4950-83C9-970DE26983BF}" type="pres">
      <dgm:prSet presAssocID="{5EC8806F-9A74-4F4E-80C7-96B8A00F57F0}" presName="connectorText" presStyleLbl="sibTrans2D1" presStyleIdx="0" presStyleCnt="4"/>
      <dgm:spPr/>
    </dgm:pt>
    <dgm:pt modelId="{BCD541C3-B366-4362-AA56-6005F40147D5}" type="pres">
      <dgm:prSet presAssocID="{F7C84499-F9E3-4AE4-94C5-C9E461C7ADF5}" presName="node" presStyleLbl="node1" presStyleIdx="1" presStyleCnt="5">
        <dgm:presLayoutVars>
          <dgm:bulletEnabled val="1"/>
        </dgm:presLayoutVars>
      </dgm:prSet>
      <dgm:spPr/>
    </dgm:pt>
    <dgm:pt modelId="{6AE3484E-8FB0-40BC-8137-BD024BEDFBA6}" type="pres">
      <dgm:prSet presAssocID="{3DA73BEB-A3C7-42EB-AAE3-812926700D48}" presName="sibTrans" presStyleLbl="sibTrans2D1" presStyleIdx="1" presStyleCnt="4"/>
      <dgm:spPr/>
    </dgm:pt>
    <dgm:pt modelId="{387DB7B2-3EE8-4AC9-9D09-94AD0D43EF4B}" type="pres">
      <dgm:prSet presAssocID="{3DA73BEB-A3C7-42EB-AAE3-812926700D48}" presName="connectorText" presStyleLbl="sibTrans2D1" presStyleIdx="1" presStyleCnt="4"/>
      <dgm:spPr/>
    </dgm:pt>
    <dgm:pt modelId="{A43ED4A6-7315-41C7-B0CC-CD067E023931}" type="pres">
      <dgm:prSet presAssocID="{EFBA0695-8130-40C4-B62D-607F91CBFEE7}" presName="node" presStyleLbl="node1" presStyleIdx="2" presStyleCnt="5">
        <dgm:presLayoutVars>
          <dgm:bulletEnabled val="1"/>
        </dgm:presLayoutVars>
      </dgm:prSet>
      <dgm:spPr/>
    </dgm:pt>
    <dgm:pt modelId="{4722AE91-6F86-4F05-BF6F-E3306F5BBC05}" type="pres">
      <dgm:prSet presAssocID="{1F59A13A-0A56-4C0E-AD66-DC51A38C4FF5}" presName="sibTrans" presStyleLbl="sibTrans2D1" presStyleIdx="2" presStyleCnt="4"/>
      <dgm:spPr/>
    </dgm:pt>
    <dgm:pt modelId="{1B997347-7A15-4A15-8AA7-C8278A934098}" type="pres">
      <dgm:prSet presAssocID="{1F59A13A-0A56-4C0E-AD66-DC51A38C4FF5}" presName="connectorText" presStyleLbl="sibTrans2D1" presStyleIdx="2" presStyleCnt="4"/>
      <dgm:spPr/>
    </dgm:pt>
    <dgm:pt modelId="{C0ED112C-8F1A-48E3-9C08-F8B479B9646F}" type="pres">
      <dgm:prSet presAssocID="{26C8B1B5-EDE8-4D7F-A57E-968E463A2137}" presName="node" presStyleLbl="node1" presStyleIdx="3" presStyleCnt="5">
        <dgm:presLayoutVars>
          <dgm:bulletEnabled val="1"/>
        </dgm:presLayoutVars>
      </dgm:prSet>
      <dgm:spPr/>
    </dgm:pt>
    <dgm:pt modelId="{BC066AE9-E3B2-4D21-9416-7A423D5F5A73}" type="pres">
      <dgm:prSet presAssocID="{DAFC3B11-8F2E-4565-BD4B-CCE716F7BA43}" presName="sibTrans" presStyleLbl="sibTrans2D1" presStyleIdx="3" presStyleCnt="4"/>
      <dgm:spPr/>
    </dgm:pt>
    <dgm:pt modelId="{2394797C-578F-4B06-9103-9107A48F7944}" type="pres">
      <dgm:prSet presAssocID="{DAFC3B11-8F2E-4565-BD4B-CCE716F7BA43}" presName="connectorText" presStyleLbl="sibTrans2D1" presStyleIdx="3" presStyleCnt="4"/>
      <dgm:spPr/>
    </dgm:pt>
    <dgm:pt modelId="{8E819402-A367-4E71-B770-01DA6CEA87AA}" type="pres">
      <dgm:prSet presAssocID="{81DB2658-2CC2-4901-8BBC-D6A84F2A901D}" presName="node" presStyleLbl="node1" presStyleIdx="4" presStyleCnt="5">
        <dgm:presLayoutVars>
          <dgm:bulletEnabled val="1"/>
        </dgm:presLayoutVars>
      </dgm:prSet>
      <dgm:spPr/>
    </dgm:pt>
  </dgm:ptLst>
  <dgm:cxnLst>
    <dgm:cxn modelId="{5638F908-B894-4927-970B-4A3632F69989}" type="presOf" srcId="{5FCC98D2-5962-4D24-AFD9-495F86DAA46B}" destId="{70E25432-F0FD-454F-8348-3D74FAFA3327}" srcOrd="0" destOrd="0" presId="urn:microsoft.com/office/officeart/2005/8/layout/process2"/>
    <dgm:cxn modelId="{D2E01722-7C93-4FBE-9365-976E215063E2}" type="presOf" srcId="{3DA73BEB-A3C7-42EB-AAE3-812926700D48}" destId="{387DB7B2-3EE8-4AC9-9D09-94AD0D43EF4B}" srcOrd="1" destOrd="0" presId="urn:microsoft.com/office/officeart/2005/8/layout/process2"/>
    <dgm:cxn modelId="{6F78352C-9401-42D6-AE91-07B4D0F3C15A}" type="presOf" srcId="{3DDE5BBC-1D61-41DD-A149-5EAC853A2A0F}" destId="{C4F63FB7-756F-4781-9CE9-A8B1BA2ADDBA}" srcOrd="0" destOrd="0" presId="urn:microsoft.com/office/officeart/2005/8/layout/process2"/>
    <dgm:cxn modelId="{1EE79D2D-B370-4BAA-BB09-B2CAD46B29CB}" srcId="{5FCC98D2-5962-4D24-AFD9-495F86DAA46B}" destId="{3DDE5BBC-1D61-41DD-A149-5EAC853A2A0F}" srcOrd="0" destOrd="0" parTransId="{3F187355-481F-4780-B4A1-7E86711FF219}" sibTransId="{5EC8806F-9A74-4F4E-80C7-96B8A00F57F0}"/>
    <dgm:cxn modelId="{FDCC5A33-100E-489F-A591-7C1B7EEF2935}" type="presOf" srcId="{DAFC3B11-8F2E-4565-BD4B-CCE716F7BA43}" destId="{2394797C-578F-4B06-9103-9107A48F7944}" srcOrd="1" destOrd="0" presId="urn:microsoft.com/office/officeart/2005/8/layout/process2"/>
    <dgm:cxn modelId="{A35B466C-877A-4B69-8096-D34942ABECF5}" type="presOf" srcId="{3DA73BEB-A3C7-42EB-AAE3-812926700D48}" destId="{6AE3484E-8FB0-40BC-8137-BD024BEDFBA6}" srcOrd="0" destOrd="0" presId="urn:microsoft.com/office/officeart/2005/8/layout/process2"/>
    <dgm:cxn modelId="{1B47DC51-7F3F-47F8-828E-86B715A1BE87}" type="presOf" srcId="{1F59A13A-0A56-4C0E-AD66-DC51A38C4FF5}" destId="{4722AE91-6F86-4F05-BF6F-E3306F5BBC05}" srcOrd="0" destOrd="0" presId="urn:microsoft.com/office/officeart/2005/8/layout/process2"/>
    <dgm:cxn modelId="{88ED2F54-CA38-4CFB-B4BD-1B623D6E87AC}" type="presOf" srcId="{5EC8806F-9A74-4F4E-80C7-96B8A00F57F0}" destId="{D8EB28A8-40EC-41AA-8D2D-CD7FF21CC61D}" srcOrd="0" destOrd="0" presId="urn:microsoft.com/office/officeart/2005/8/layout/process2"/>
    <dgm:cxn modelId="{F262B27D-52F7-4DDD-9898-BAB2C4D51853}" srcId="{5FCC98D2-5962-4D24-AFD9-495F86DAA46B}" destId="{EFBA0695-8130-40C4-B62D-607F91CBFEE7}" srcOrd="2" destOrd="0" parTransId="{2A09E0DE-B1C7-462F-8F2C-365C2951759A}" sibTransId="{1F59A13A-0A56-4C0E-AD66-DC51A38C4FF5}"/>
    <dgm:cxn modelId="{457EB091-B634-4904-B0FA-4E8C3E30B4F8}" type="presOf" srcId="{DAFC3B11-8F2E-4565-BD4B-CCE716F7BA43}" destId="{BC066AE9-E3B2-4D21-9416-7A423D5F5A73}" srcOrd="0" destOrd="0" presId="urn:microsoft.com/office/officeart/2005/8/layout/process2"/>
    <dgm:cxn modelId="{AD0D7B93-3A7A-43F5-82D4-C5D7DCB68556}" type="presOf" srcId="{26C8B1B5-EDE8-4D7F-A57E-968E463A2137}" destId="{C0ED112C-8F1A-48E3-9C08-F8B479B9646F}" srcOrd="0" destOrd="0" presId="urn:microsoft.com/office/officeart/2005/8/layout/process2"/>
    <dgm:cxn modelId="{249454A5-1519-46D9-8F60-32F56E7719EE}" srcId="{5FCC98D2-5962-4D24-AFD9-495F86DAA46B}" destId="{81DB2658-2CC2-4901-8BBC-D6A84F2A901D}" srcOrd="4" destOrd="0" parTransId="{A27D3740-D21B-43A3-B907-8F3DCCA61685}" sibTransId="{DDAAEF7E-75BD-4375-B012-7536145ACDF5}"/>
    <dgm:cxn modelId="{27C671A9-B976-4892-9744-176E20D7F510}" srcId="{5FCC98D2-5962-4D24-AFD9-495F86DAA46B}" destId="{F7C84499-F9E3-4AE4-94C5-C9E461C7ADF5}" srcOrd="1" destOrd="0" parTransId="{6FB79127-2DC0-42A0-AB9E-2B10C9B9CDB6}" sibTransId="{3DA73BEB-A3C7-42EB-AAE3-812926700D48}"/>
    <dgm:cxn modelId="{A0ACA3B3-AFDD-4131-ABF2-08C8ED481E60}" type="presOf" srcId="{EFBA0695-8130-40C4-B62D-607F91CBFEE7}" destId="{A43ED4A6-7315-41C7-B0CC-CD067E023931}" srcOrd="0" destOrd="0" presId="urn:microsoft.com/office/officeart/2005/8/layout/process2"/>
    <dgm:cxn modelId="{C35D15BD-C5F9-4900-BF4E-45DE62AE3F28}" type="presOf" srcId="{1F59A13A-0A56-4C0E-AD66-DC51A38C4FF5}" destId="{1B997347-7A15-4A15-8AA7-C8278A934098}" srcOrd="1" destOrd="0" presId="urn:microsoft.com/office/officeart/2005/8/layout/process2"/>
    <dgm:cxn modelId="{10574EC3-F284-46FC-B3FC-B2E6F06F7202}" srcId="{5FCC98D2-5962-4D24-AFD9-495F86DAA46B}" destId="{26C8B1B5-EDE8-4D7F-A57E-968E463A2137}" srcOrd="3" destOrd="0" parTransId="{BED48926-368B-485A-A0B6-3C87C3B32773}" sibTransId="{DAFC3B11-8F2E-4565-BD4B-CCE716F7BA43}"/>
    <dgm:cxn modelId="{641760D8-BB9A-4AF7-9B26-9790D8E4CB5F}" type="presOf" srcId="{5EC8806F-9A74-4F4E-80C7-96B8A00F57F0}" destId="{86CE04B2-0A49-4950-83C9-970DE26983BF}" srcOrd="1" destOrd="0" presId="urn:microsoft.com/office/officeart/2005/8/layout/process2"/>
    <dgm:cxn modelId="{4745E5DC-99BB-43AE-A5BC-03FC87528DE6}" type="presOf" srcId="{81DB2658-2CC2-4901-8BBC-D6A84F2A901D}" destId="{8E819402-A367-4E71-B770-01DA6CEA87AA}" srcOrd="0" destOrd="0" presId="urn:microsoft.com/office/officeart/2005/8/layout/process2"/>
    <dgm:cxn modelId="{543D4BFE-BB65-4A66-881F-A7D27251B413}" type="presOf" srcId="{F7C84499-F9E3-4AE4-94C5-C9E461C7ADF5}" destId="{BCD541C3-B366-4362-AA56-6005F40147D5}" srcOrd="0" destOrd="0" presId="urn:microsoft.com/office/officeart/2005/8/layout/process2"/>
    <dgm:cxn modelId="{33427146-7D38-4EF5-B5E5-251157F6E63C}" type="presParOf" srcId="{70E25432-F0FD-454F-8348-3D74FAFA3327}" destId="{C4F63FB7-756F-4781-9CE9-A8B1BA2ADDBA}" srcOrd="0" destOrd="0" presId="urn:microsoft.com/office/officeart/2005/8/layout/process2"/>
    <dgm:cxn modelId="{5D441F00-042F-4247-B2A3-4B899358A2EE}" type="presParOf" srcId="{70E25432-F0FD-454F-8348-3D74FAFA3327}" destId="{D8EB28A8-40EC-41AA-8D2D-CD7FF21CC61D}" srcOrd="1" destOrd="0" presId="urn:microsoft.com/office/officeart/2005/8/layout/process2"/>
    <dgm:cxn modelId="{441731D8-CBF9-404D-BF72-06DAF580A3EB}" type="presParOf" srcId="{D8EB28A8-40EC-41AA-8D2D-CD7FF21CC61D}" destId="{86CE04B2-0A49-4950-83C9-970DE26983BF}" srcOrd="0" destOrd="0" presId="urn:microsoft.com/office/officeart/2005/8/layout/process2"/>
    <dgm:cxn modelId="{C515ED62-834F-4C26-8E9B-4971BF6BBDC8}" type="presParOf" srcId="{70E25432-F0FD-454F-8348-3D74FAFA3327}" destId="{BCD541C3-B366-4362-AA56-6005F40147D5}" srcOrd="2" destOrd="0" presId="urn:microsoft.com/office/officeart/2005/8/layout/process2"/>
    <dgm:cxn modelId="{CB851D2A-19B1-46AA-80D6-24D5CAA960F6}" type="presParOf" srcId="{70E25432-F0FD-454F-8348-3D74FAFA3327}" destId="{6AE3484E-8FB0-40BC-8137-BD024BEDFBA6}" srcOrd="3" destOrd="0" presId="urn:microsoft.com/office/officeart/2005/8/layout/process2"/>
    <dgm:cxn modelId="{77AD8687-C206-4B9B-806C-0C0972BD53A3}" type="presParOf" srcId="{6AE3484E-8FB0-40BC-8137-BD024BEDFBA6}" destId="{387DB7B2-3EE8-4AC9-9D09-94AD0D43EF4B}" srcOrd="0" destOrd="0" presId="urn:microsoft.com/office/officeart/2005/8/layout/process2"/>
    <dgm:cxn modelId="{7392E4B6-AE57-4FB4-A37F-12AC1E254A74}" type="presParOf" srcId="{70E25432-F0FD-454F-8348-3D74FAFA3327}" destId="{A43ED4A6-7315-41C7-B0CC-CD067E023931}" srcOrd="4" destOrd="0" presId="urn:microsoft.com/office/officeart/2005/8/layout/process2"/>
    <dgm:cxn modelId="{9E681583-2D18-4EF9-9326-2133F6F2CBD9}" type="presParOf" srcId="{70E25432-F0FD-454F-8348-3D74FAFA3327}" destId="{4722AE91-6F86-4F05-BF6F-E3306F5BBC05}" srcOrd="5" destOrd="0" presId="urn:microsoft.com/office/officeart/2005/8/layout/process2"/>
    <dgm:cxn modelId="{77A6A09E-417F-40FF-9925-3522A8CBF428}" type="presParOf" srcId="{4722AE91-6F86-4F05-BF6F-E3306F5BBC05}" destId="{1B997347-7A15-4A15-8AA7-C8278A934098}" srcOrd="0" destOrd="0" presId="urn:microsoft.com/office/officeart/2005/8/layout/process2"/>
    <dgm:cxn modelId="{01FAA501-62CE-4D06-B617-AA6776A0586B}" type="presParOf" srcId="{70E25432-F0FD-454F-8348-3D74FAFA3327}" destId="{C0ED112C-8F1A-48E3-9C08-F8B479B9646F}" srcOrd="6" destOrd="0" presId="urn:microsoft.com/office/officeart/2005/8/layout/process2"/>
    <dgm:cxn modelId="{09B1426E-7C9E-4469-98C8-7AE5338BA10B}" type="presParOf" srcId="{70E25432-F0FD-454F-8348-3D74FAFA3327}" destId="{BC066AE9-E3B2-4D21-9416-7A423D5F5A73}" srcOrd="7" destOrd="0" presId="urn:microsoft.com/office/officeart/2005/8/layout/process2"/>
    <dgm:cxn modelId="{FB7EA39F-B9EB-446C-836E-AE27B0A7BA6E}" type="presParOf" srcId="{BC066AE9-E3B2-4D21-9416-7A423D5F5A73}" destId="{2394797C-578F-4B06-9103-9107A48F7944}" srcOrd="0" destOrd="0" presId="urn:microsoft.com/office/officeart/2005/8/layout/process2"/>
    <dgm:cxn modelId="{3F1327C2-8A2E-49E6-9F13-2F9798E89640}" type="presParOf" srcId="{70E25432-F0FD-454F-8348-3D74FAFA3327}" destId="{8E819402-A367-4E71-B770-01DA6CEA87AA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BF264-CA13-4FBB-9C5F-036071C40836}">
      <dsp:nvSpPr>
        <dsp:cNvPr id="0" name=""/>
        <dsp:cNvSpPr/>
      </dsp:nvSpPr>
      <dsp:spPr>
        <a:xfrm>
          <a:off x="5279" y="0"/>
          <a:ext cx="5078465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b="1" kern="1200" dirty="0">
              <a:latin typeface="+mn-lt"/>
              <a:cs typeface="Times New Roman" pitchFamily="18" charset="0"/>
            </a:rPr>
            <a:t>Tüketici açısından</a:t>
          </a:r>
          <a:endParaRPr lang="tr-TR" sz="4400" kern="1200" dirty="0">
            <a:latin typeface="+mn-lt"/>
          </a:endParaRPr>
        </a:p>
      </dsp:txBody>
      <dsp:txXfrm>
        <a:off x="5279" y="0"/>
        <a:ext cx="5078465" cy="1625600"/>
      </dsp:txXfrm>
    </dsp:sp>
    <dsp:sp modelId="{E79D67D0-6117-4948-BAC8-7864094E5C0F}">
      <dsp:nvSpPr>
        <dsp:cNvPr id="0" name=""/>
        <dsp:cNvSpPr/>
      </dsp:nvSpPr>
      <dsp:spPr>
        <a:xfrm>
          <a:off x="513125" y="1625732"/>
          <a:ext cx="4062772" cy="789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Dikkat çekici</a:t>
          </a:r>
          <a:endParaRPr lang="tr-TR" sz="2500" kern="1200" dirty="0">
            <a:latin typeface="+mn-lt"/>
          </a:endParaRPr>
        </a:p>
      </dsp:txBody>
      <dsp:txXfrm>
        <a:off x="536245" y="1648852"/>
        <a:ext cx="4016532" cy="743144"/>
      </dsp:txXfrm>
    </dsp:sp>
    <dsp:sp modelId="{77ED3A83-0F92-4575-925A-556BCFB92FC7}">
      <dsp:nvSpPr>
        <dsp:cNvPr id="0" name=""/>
        <dsp:cNvSpPr/>
      </dsp:nvSpPr>
      <dsp:spPr>
        <a:xfrm>
          <a:off x="513125" y="2536560"/>
          <a:ext cx="4062772" cy="789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Doğal ve yapay görünüş </a:t>
          </a:r>
          <a:endParaRPr lang="tr-TR" sz="2500" kern="1200" dirty="0">
            <a:latin typeface="+mn-lt"/>
          </a:endParaRPr>
        </a:p>
      </dsp:txBody>
      <dsp:txXfrm>
        <a:off x="536245" y="2559680"/>
        <a:ext cx="4016532" cy="743144"/>
      </dsp:txXfrm>
    </dsp:sp>
    <dsp:sp modelId="{EEFA700B-1AC5-4803-A58E-C3C397BD7C5F}">
      <dsp:nvSpPr>
        <dsp:cNvPr id="0" name=""/>
        <dsp:cNvSpPr/>
      </dsp:nvSpPr>
      <dsp:spPr>
        <a:xfrm>
          <a:off x="513125" y="3447388"/>
          <a:ext cx="4062772" cy="789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Tazeliği kontrol edilebilir. </a:t>
          </a:r>
          <a:endParaRPr lang="tr-TR" sz="2500" kern="1200" dirty="0">
            <a:latin typeface="+mn-lt"/>
          </a:endParaRPr>
        </a:p>
      </dsp:txBody>
      <dsp:txXfrm>
        <a:off x="536245" y="3470508"/>
        <a:ext cx="4016532" cy="743144"/>
      </dsp:txXfrm>
    </dsp:sp>
    <dsp:sp modelId="{D6E291B5-25CB-46CE-B15A-71F931F9B393}">
      <dsp:nvSpPr>
        <dsp:cNvPr id="0" name=""/>
        <dsp:cNvSpPr/>
      </dsp:nvSpPr>
      <dsp:spPr>
        <a:xfrm>
          <a:off x="513125" y="4358216"/>
          <a:ext cx="4062772" cy="789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Satın alınabilir.</a:t>
          </a:r>
          <a:endParaRPr lang="tr-TR" sz="2500" kern="1200" dirty="0">
            <a:latin typeface="+mn-lt"/>
          </a:endParaRPr>
        </a:p>
      </dsp:txBody>
      <dsp:txXfrm>
        <a:off x="536245" y="4381336"/>
        <a:ext cx="4016532" cy="743144"/>
      </dsp:txXfrm>
    </dsp:sp>
    <dsp:sp modelId="{0AC739DB-B0F9-4171-A210-F810E5644EF7}">
      <dsp:nvSpPr>
        <dsp:cNvPr id="0" name=""/>
        <dsp:cNvSpPr/>
      </dsp:nvSpPr>
      <dsp:spPr>
        <a:xfrm>
          <a:off x="5464629" y="0"/>
          <a:ext cx="5078465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b="1" kern="1200" dirty="0">
              <a:latin typeface="+mn-lt"/>
              <a:cs typeface="Times New Roman" pitchFamily="18" charset="0"/>
            </a:rPr>
            <a:t>Üretici açısından</a:t>
          </a:r>
          <a:endParaRPr lang="tr-TR" sz="4400" kern="1200" dirty="0">
            <a:latin typeface="+mn-lt"/>
          </a:endParaRPr>
        </a:p>
      </dsp:txBody>
      <dsp:txXfrm>
        <a:off x="5464629" y="0"/>
        <a:ext cx="5078465" cy="1625600"/>
      </dsp:txXfrm>
    </dsp:sp>
    <dsp:sp modelId="{5835B318-8FCF-4FAB-A8D7-B170B32CEC36}">
      <dsp:nvSpPr>
        <dsp:cNvPr id="0" name=""/>
        <dsp:cNvSpPr/>
      </dsp:nvSpPr>
      <dsp:spPr>
        <a:xfrm>
          <a:off x="5972475" y="1626063"/>
          <a:ext cx="4062772" cy="1064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Hammadde seçimi </a:t>
          </a:r>
          <a:endParaRPr lang="tr-TR" sz="2500" kern="1200" dirty="0">
            <a:latin typeface="+mn-lt"/>
          </a:endParaRPr>
        </a:p>
      </dsp:txBody>
      <dsp:txXfrm>
        <a:off x="6003655" y="1657243"/>
        <a:ext cx="4000412" cy="1002191"/>
      </dsp:txXfrm>
    </dsp:sp>
    <dsp:sp modelId="{84B2CCC1-6F64-41EF-AFBF-4091FC76EDE3}">
      <dsp:nvSpPr>
        <dsp:cNvPr id="0" name=""/>
        <dsp:cNvSpPr/>
      </dsp:nvSpPr>
      <dsp:spPr>
        <a:xfrm>
          <a:off x="5972475" y="2854391"/>
          <a:ext cx="4062772" cy="1064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Renk maddeleri ihtiyacı </a:t>
          </a:r>
          <a:endParaRPr lang="tr-TR" sz="2500" kern="1200" dirty="0">
            <a:latin typeface="+mn-lt"/>
          </a:endParaRPr>
        </a:p>
      </dsp:txBody>
      <dsp:txXfrm>
        <a:off x="6003655" y="2885571"/>
        <a:ext cx="4000412" cy="1002191"/>
      </dsp:txXfrm>
    </dsp:sp>
    <dsp:sp modelId="{46A981B6-3A09-40EF-AB84-85B45D8E38B1}">
      <dsp:nvSpPr>
        <dsp:cNvPr id="0" name=""/>
        <dsp:cNvSpPr/>
      </dsp:nvSpPr>
      <dsp:spPr>
        <a:xfrm>
          <a:off x="5972475" y="4082719"/>
          <a:ext cx="4062772" cy="1064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 dirty="0">
              <a:latin typeface="+mn-lt"/>
              <a:cs typeface="Times New Roman" pitchFamily="18" charset="0"/>
            </a:rPr>
            <a:t>Fiyatlandırma</a:t>
          </a:r>
          <a:endParaRPr lang="tr-TR" sz="2500" kern="1200" dirty="0">
            <a:latin typeface="+mn-lt"/>
          </a:endParaRPr>
        </a:p>
      </dsp:txBody>
      <dsp:txXfrm>
        <a:off x="6003655" y="4113899"/>
        <a:ext cx="4000412" cy="1002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63FB7-756F-4781-9CE9-A8B1BA2ADDBA}">
      <dsp:nvSpPr>
        <dsp:cNvPr id="0" name=""/>
        <dsp:cNvSpPr/>
      </dsp:nvSpPr>
      <dsp:spPr>
        <a:xfrm>
          <a:off x="546213" y="661"/>
          <a:ext cx="1712267" cy="773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Görüntü alma</a:t>
          </a:r>
        </a:p>
      </dsp:txBody>
      <dsp:txXfrm>
        <a:off x="568880" y="23328"/>
        <a:ext cx="1666933" cy="728572"/>
      </dsp:txXfrm>
    </dsp:sp>
    <dsp:sp modelId="{D8EB28A8-40EC-41AA-8D2D-CD7FF21CC61D}">
      <dsp:nvSpPr>
        <dsp:cNvPr id="0" name=""/>
        <dsp:cNvSpPr/>
      </dsp:nvSpPr>
      <dsp:spPr>
        <a:xfrm rot="5400000">
          <a:off x="1257240" y="793915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1297870" y="822936"/>
        <a:ext cx="208955" cy="203150"/>
      </dsp:txXfrm>
    </dsp:sp>
    <dsp:sp modelId="{BCD541C3-B366-4362-AA56-6005F40147D5}">
      <dsp:nvSpPr>
        <dsp:cNvPr id="0" name=""/>
        <dsp:cNvSpPr/>
      </dsp:nvSpPr>
      <dsp:spPr>
        <a:xfrm>
          <a:off x="546213" y="1161520"/>
          <a:ext cx="1712267" cy="773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Ön işlemler</a:t>
          </a:r>
        </a:p>
      </dsp:txBody>
      <dsp:txXfrm>
        <a:off x="568880" y="1184187"/>
        <a:ext cx="1666933" cy="728572"/>
      </dsp:txXfrm>
    </dsp:sp>
    <dsp:sp modelId="{6AE3484E-8FB0-40BC-8137-BD024BEDFBA6}">
      <dsp:nvSpPr>
        <dsp:cNvPr id="0" name=""/>
        <dsp:cNvSpPr/>
      </dsp:nvSpPr>
      <dsp:spPr>
        <a:xfrm rot="5400000">
          <a:off x="1257240" y="195477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1297870" y="1983795"/>
        <a:ext cx="208955" cy="203150"/>
      </dsp:txXfrm>
    </dsp:sp>
    <dsp:sp modelId="{A43ED4A6-7315-41C7-B0CC-CD067E023931}">
      <dsp:nvSpPr>
        <dsp:cNvPr id="0" name=""/>
        <dsp:cNvSpPr/>
      </dsp:nvSpPr>
      <dsp:spPr>
        <a:xfrm>
          <a:off x="546213" y="2322380"/>
          <a:ext cx="1712267" cy="773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/>
            <a:t>Segmentasyon</a:t>
          </a:r>
          <a:endParaRPr lang="tr-TR" sz="1800" kern="1200" dirty="0"/>
        </a:p>
      </dsp:txBody>
      <dsp:txXfrm>
        <a:off x="568880" y="2345047"/>
        <a:ext cx="1666933" cy="728572"/>
      </dsp:txXfrm>
    </dsp:sp>
    <dsp:sp modelId="{4722AE91-6F86-4F05-BF6F-E3306F5BBC05}">
      <dsp:nvSpPr>
        <dsp:cNvPr id="0" name=""/>
        <dsp:cNvSpPr/>
      </dsp:nvSpPr>
      <dsp:spPr>
        <a:xfrm rot="5400000">
          <a:off x="1257240" y="3115634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1297870" y="3144655"/>
        <a:ext cx="208955" cy="203150"/>
      </dsp:txXfrm>
    </dsp:sp>
    <dsp:sp modelId="{C0ED112C-8F1A-48E3-9C08-F8B479B9646F}">
      <dsp:nvSpPr>
        <dsp:cNvPr id="0" name=""/>
        <dsp:cNvSpPr/>
      </dsp:nvSpPr>
      <dsp:spPr>
        <a:xfrm>
          <a:off x="546213" y="3483239"/>
          <a:ext cx="1712267" cy="773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Ölçüm</a:t>
          </a:r>
        </a:p>
      </dsp:txBody>
      <dsp:txXfrm>
        <a:off x="568880" y="3505906"/>
        <a:ext cx="1666933" cy="728572"/>
      </dsp:txXfrm>
    </dsp:sp>
    <dsp:sp modelId="{BC066AE9-E3B2-4D21-9416-7A423D5F5A73}">
      <dsp:nvSpPr>
        <dsp:cNvPr id="0" name=""/>
        <dsp:cNvSpPr/>
      </dsp:nvSpPr>
      <dsp:spPr>
        <a:xfrm rot="5400000">
          <a:off x="1257240" y="4276493"/>
          <a:ext cx="290214" cy="3482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1297870" y="4305514"/>
        <a:ext cx="208955" cy="203150"/>
      </dsp:txXfrm>
    </dsp:sp>
    <dsp:sp modelId="{8E819402-A367-4E71-B770-01DA6CEA87AA}">
      <dsp:nvSpPr>
        <dsp:cNvPr id="0" name=""/>
        <dsp:cNvSpPr/>
      </dsp:nvSpPr>
      <dsp:spPr>
        <a:xfrm>
          <a:off x="546213" y="4644099"/>
          <a:ext cx="1712267" cy="773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Sınıflandırma</a:t>
          </a:r>
        </a:p>
      </dsp:txBody>
      <dsp:txXfrm>
        <a:off x="568880" y="4666766"/>
        <a:ext cx="1666933" cy="728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25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3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189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11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80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18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20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3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86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33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36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373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81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92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81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73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523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37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272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365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42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797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72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619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644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49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020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659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238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585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552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37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730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246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553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029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021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096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4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52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10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60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47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5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/>
              <a:t>Temel İşlemler I			</a:t>
            </a:r>
            <a:r>
              <a:rPr lang="tr-TR" b="1" dirty="0">
                <a:solidFill>
                  <a:srgbClr val="00B0F0"/>
                </a:solidFill>
              </a:rPr>
              <a:t>2018-2019 </a:t>
            </a:r>
            <a:r>
              <a:rPr lang="tr-TR" dirty="0">
                <a:solidFill>
                  <a:srgbClr val="FFFF00"/>
                </a:solidFill>
              </a:rPr>
              <a:t>Sınıflandırma Sistemleri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05809"/>
            <a:ext cx="6705599" cy="1137793"/>
          </a:xfrm>
        </p:spPr>
        <p:txBody>
          <a:bodyPr>
            <a:noAutofit/>
          </a:bodyPr>
          <a:lstStyle/>
          <a:p>
            <a:pPr rtl="0"/>
            <a:r>
              <a:rPr lang="tr-TR" sz="2600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/>
            <a:r>
              <a:rPr lang="tr-TR" sz="2600" dirty="0"/>
              <a:t>Gıda Mühendisliği Bölümü</a:t>
            </a:r>
          </a:p>
          <a:p>
            <a:pPr rtl="0"/>
            <a:r>
              <a:rPr lang="tr-TR" sz="26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471" y="3814491"/>
            <a:ext cx="3380329" cy="249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Teknolojisi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Görüntü bilgilerin insan tarafından daha iyi anlaşılması </a:t>
            </a:r>
          </a:p>
          <a:p>
            <a:pPr marL="342900" lvl="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Görüntülerin otonom makinelerinin algılaması için daha uygun hale getirilmesi amaçları için görüntünün yapısının değiştirilmesi işlemlerini kapsamaktadır.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532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Teknolojisi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549104" cy="5263320"/>
          </a:xfrm>
        </p:spPr>
        <p:txBody>
          <a:bodyPr>
            <a:normAutofit fontScale="70000" lnSpcReduction="20000"/>
          </a:bodyPr>
          <a:lstStyle/>
          <a:p>
            <a:pPr lvl="0" algn="l" rtl="0">
              <a:spcBef>
                <a:spcPts val="0"/>
              </a:spcBef>
              <a:spcAft>
                <a:spcPts val="600"/>
              </a:spcAft>
            </a:pP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Görüntüleme işlemi </a:t>
            </a:r>
            <a:r>
              <a:rPr lang="tr-TR" sz="3600" b="1" dirty="0">
                <a:solidFill>
                  <a:srgbClr val="FF0000"/>
                </a:solidFill>
                <a:cs typeface="Times New Roman" pitchFamily="18" charset="0"/>
              </a:rPr>
              <a:t>5 temel aşamadan </a:t>
            </a: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oluşur:</a:t>
            </a:r>
            <a:b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1-) Görüntünün dijital sinyale çevrilmesi </a:t>
            </a:r>
            <a:b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2-) Orijinal görüntü ile aynı boyutlarda, geliştirilmiş görüntü elde etmek amaçlı </a:t>
            </a:r>
            <a:b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3-) Görüntüdeki boşluklar ve kırılmaların giderilmesi, sınırların belirlenmesi </a:t>
            </a:r>
            <a:b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4-) Boyut, şekil, renk vb. ölçülmesi </a:t>
            </a:r>
            <a:b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tr-TR" sz="3600" b="1" dirty="0">
                <a:solidFill>
                  <a:schemeClr val="tx1"/>
                </a:solidFill>
                <a:cs typeface="Times New Roman" pitchFamily="18" charset="0"/>
              </a:rPr>
              <a:t>5-) Görüntüdeki objelerin özelliklerine göre gruplandırılması </a:t>
            </a:r>
            <a:br>
              <a:rPr lang="tr-TR" sz="1800" b="1" dirty="0">
                <a:latin typeface="Times New Roman" pitchFamily="18" charset="0"/>
                <a:cs typeface="Times New Roman" pitchFamily="18" charset="0"/>
              </a:rPr>
            </a:br>
            <a:br>
              <a:rPr lang="tr-T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2B4A4E94-D54E-4FD1-B3F7-50156FF9BC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9519"/>
              </p:ext>
            </p:extLst>
          </p:nvPr>
        </p:nvGraphicFramePr>
        <p:xfrm>
          <a:off x="9387305" y="1145419"/>
          <a:ext cx="280469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2582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Teknikleri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3429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CCD kamera uygulamaları</a:t>
            </a:r>
          </a:p>
          <a:p>
            <a:pPr marL="1371600" lvl="1" indent="-6858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Görünür bölge</a:t>
            </a:r>
          </a:p>
          <a:p>
            <a:pPr marL="1371600" lvl="1" indent="-6858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b="1" dirty="0" err="1">
                <a:solidFill>
                  <a:schemeClr val="tx1"/>
                </a:solidFill>
                <a:cs typeface="Times New Roman" pitchFamily="18" charset="0"/>
              </a:rPr>
              <a:t>Multispektral</a:t>
            </a:r>
            <a:endParaRPr lang="tr-TR" sz="30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1371600" lvl="1" indent="-6858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b="1" dirty="0" err="1">
                <a:solidFill>
                  <a:schemeClr val="tx1"/>
                </a:solidFill>
                <a:cs typeface="Times New Roman" pitchFamily="18" charset="0"/>
              </a:rPr>
              <a:t>Hiperspektral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EC45597-F122-450E-8532-373CDA3FEF2D}"/>
              </a:ext>
            </a:extLst>
          </p:cNvPr>
          <p:cNvSpPr/>
          <p:nvPr/>
        </p:nvSpPr>
        <p:spPr>
          <a:xfrm>
            <a:off x="6420852" y="1300766"/>
            <a:ext cx="5166715" cy="479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 err="1">
                <a:cs typeface="Times New Roman" pitchFamily="18" charset="0"/>
              </a:rPr>
              <a:t>Ultrasoun</a:t>
            </a:r>
            <a:endParaRPr lang="tr-TR" sz="2800" b="1" dirty="0">
              <a:cs typeface="Times New Roman" pitchFamily="18" charset="0"/>
            </a:endParaRPr>
          </a:p>
          <a:p>
            <a:pPr marL="342900" lvl="0" indent="-3429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cs typeface="Times New Roman" pitchFamily="18" charset="0"/>
              </a:rPr>
              <a:t>X-ray</a:t>
            </a:r>
          </a:p>
          <a:p>
            <a:pPr marL="342900" lvl="0" indent="-3429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cs typeface="Times New Roman" pitchFamily="18" charset="0"/>
              </a:rPr>
              <a:t>Manyetik rezonans görüntüleme (MRI)</a:t>
            </a:r>
          </a:p>
          <a:p>
            <a:pPr marL="342900" lvl="0" indent="-3429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cs typeface="Times New Roman" pitchFamily="18" charset="0"/>
              </a:rPr>
              <a:t>Bilgisayarlı </a:t>
            </a:r>
            <a:r>
              <a:rPr lang="tr-TR" sz="2800" b="1" dirty="0" err="1">
                <a:cs typeface="Times New Roman" pitchFamily="18" charset="0"/>
              </a:rPr>
              <a:t>tomongraf</a:t>
            </a:r>
            <a:r>
              <a:rPr lang="tr-TR" sz="2800" b="1" dirty="0">
                <a:cs typeface="Times New Roman" pitchFamily="18" charset="0"/>
              </a:rPr>
              <a:t> (CT)</a:t>
            </a:r>
          </a:p>
          <a:p>
            <a:pPr marL="342900" lvl="0" indent="-3429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cs typeface="Times New Roman" pitchFamily="18" charset="0"/>
              </a:rPr>
              <a:t>Elektriksel </a:t>
            </a:r>
            <a:r>
              <a:rPr lang="tr-TR" sz="2800" b="1" dirty="0" err="1">
                <a:cs typeface="Times New Roman" pitchFamily="18" charset="0"/>
              </a:rPr>
              <a:t>tomograf</a:t>
            </a:r>
            <a:r>
              <a:rPr lang="tr-TR" sz="2800" b="1" dirty="0">
                <a:cs typeface="Times New Roman" pitchFamily="18" charset="0"/>
              </a:rPr>
              <a:t> (ET)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55480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Teknikleri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342900" lvl="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A189C13-31B3-4940-BC7A-BFBB964B0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030" y="2988499"/>
            <a:ext cx="4895579" cy="15198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183962B-67FF-4908-97D2-2DB86A2A0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70" y="1743356"/>
            <a:ext cx="3735869" cy="4378139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1E01DEFC-4589-4F70-88B7-D68862396722}"/>
              </a:ext>
            </a:extLst>
          </p:cNvPr>
          <p:cNvSpPr/>
          <p:nvPr/>
        </p:nvSpPr>
        <p:spPr>
          <a:xfrm>
            <a:off x="281708" y="6196107"/>
            <a:ext cx="5235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C.Vestergaard et al. / Meat Science 69 (2005) 9-15</a:t>
            </a:r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B980EB5-2426-490C-9980-20C5ADD33B1D}"/>
              </a:ext>
            </a:extLst>
          </p:cNvPr>
          <p:cNvSpPr/>
          <p:nvPr/>
        </p:nvSpPr>
        <p:spPr>
          <a:xfrm>
            <a:off x="5715057" y="2531845"/>
            <a:ext cx="5827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Helvetica-Bold"/>
              </a:rPr>
              <a:t>Farklı oranlarda su-tuz </a:t>
            </a:r>
            <a:r>
              <a:rPr lang="tr-TR" b="1" dirty="0" err="1">
                <a:latin typeface="Helvetica-Bold"/>
              </a:rPr>
              <a:t>karı</a:t>
            </a:r>
            <a:r>
              <a:rPr lang="tr-TR" dirty="0" err="1">
                <a:latin typeface="TTE1596D58t00"/>
              </a:rPr>
              <a:t>s</a:t>
            </a:r>
            <a:r>
              <a:rPr lang="tr-TR" b="1" dirty="0" err="1">
                <a:latin typeface="Helvetica-Bold"/>
              </a:rPr>
              <a:t>ımlarının</a:t>
            </a:r>
            <a:r>
              <a:rPr lang="tr-TR" b="1" dirty="0">
                <a:latin typeface="Helvetica-Bold"/>
              </a:rPr>
              <a:t> ET görüntüleri</a:t>
            </a:r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C5BB7F6-5FC7-4DD4-A8B9-285B2337390F}"/>
              </a:ext>
            </a:extLst>
          </p:cNvPr>
          <p:cNvSpPr/>
          <p:nvPr/>
        </p:nvSpPr>
        <p:spPr>
          <a:xfrm>
            <a:off x="5735029" y="4666874"/>
            <a:ext cx="5583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latin typeface="Helvetica" panose="020B0604020202020204" pitchFamily="34" charset="0"/>
              </a:rPr>
              <a:t>A.Kowalski</a:t>
            </a:r>
            <a:r>
              <a:rPr lang="fr-FR" dirty="0">
                <a:latin typeface="Helvetica" panose="020B0604020202020204" pitchFamily="34" charset="0"/>
              </a:rPr>
              <a:t> et al. / Chemical </a:t>
            </a:r>
            <a:r>
              <a:rPr lang="fr-FR" dirty="0" err="1">
                <a:latin typeface="Helvetica" panose="020B0604020202020204" pitchFamily="34" charset="0"/>
              </a:rPr>
              <a:t>Eng.J</a:t>
            </a:r>
            <a:r>
              <a:rPr lang="fr-FR" dirty="0">
                <a:latin typeface="Helvetica" panose="020B0604020202020204" pitchFamily="34" charset="0"/>
              </a:rPr>
              <a:t>. 158 (2010) 69-77</a:t>
            </a:r>
            <a:endParaRPr lang="tr-TR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39FDF6A-1D97-4D80-8E61-3C22F11E6CC5}"/>
              </a:ext>
            </a:extLst>
          </p:cNvPr>
          <p:cNvSpPr/>
          <p:nvPr/>
        </p:nvSpPr>
        <p:spPr>
          <a:xfrm>
            <a:off x="1379655" y="1336718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Helvetica-Bold"/>
              </a:rPr>
              <a:t>Jambon CT görüntüsü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179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 err="1"/>
              <a:t>Multispektral</a:t>
            </a:r>
            <a:r>
              <a:rPr lang="tr-TR" dirty="0"/>
              <a:t> Görüntüleme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lvl="0" algn="l" rtl="0"/>
            <a:br>
              <a:rPr lang="tr-TR" sz="1800" b="1" dirty="0">
                <a:latin typeface="Times New Roman" pitchFamily="18" charset="0"/>
                <a:cs typeface="Times New Roman" pitchFamily="18" charset="0"/>
              </a:rPr>
            </a:br>
            <a:br>
              <a:rPr lang="tr-T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CANER\Desktop\Ekran Alıntıs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0358" y="902838"/>
            <a:ext cx="9144000" cy="5661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7518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Multispektral</a:t>
            </a:r>
            <a:r>
              <a:rPr lang="tr-T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Görüntüleme: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 err="1">
                <a:solidFill>
                  <a:schemeClr val="tx1"/>
                </a:solidFill>
                <a:cs typeface="Times New Roman" pitchFamily="18" charset="0"/>
              </a:rPr>
              <a:t>Multispektral</a:t>
            </a: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 görüntüleme aynı materyalin birçok farklı dalga boyunda görüntüsünün alınması temeline dayanmaktadır.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İnsan gözünden farklı olarak bilgisayarlı görüntü işleme sayesinde, sadece görünür (VIS) bölge değil, kullanılan sisteme bağlı olarak, ultraviyole (UV) ve yakın </a:t>
            </a:r>
            <a:r>
              <a:rPr lang="tr-TR" sz="2800" b="1" dirty="0" err="1">
                <a:solidFill>
                  <a:schemeClr val="tx1"/>
                </a:solidFill>
                <a:cs typeface="Times New Roman" pitchFamily="18" charset="0"/>
              </a:rPr>
              <a:t>infrared</a:t>
            </a: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 (NIR) bölgelerde de görüntüler elde edilerek işlenebilir.</a:t>
            </a:r>
            <a:br>
              <a:rPr lang="tr-TR" sz="2400" b="1" dirty="0">
                <a:solidFill>
                  <a:schemeClr val="tx1"/>
                </a:solidFill>
                <a:cs typeface="Times New Roman" pitchFamily="18" charset="0"/>
              </a:rPr>
            </a:br>
            <a:endParaRPr lang="tr-TR" alt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223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817" y="604434"/>
            <a:ext cx="7848600" cy="5829300"/>
          </a:xfrm>
          <a:prstGeom prst="rect">
            <a:avLst/>
          </a:prstGeom>
        </p:spPr>
      </p:pic>
      <p:sp>
        <p:nvSpPr>
          <p:cNvPr id="4" name="Unvan 3">
            <a:extLst>
              <a:ext uri="{FF2B5EF4-FFF2-40B4-BE49-F238E27FC236}">
                <a16:creationId xmlns:a16="http://schemas.microsoft.com/office/drawing/2014/main" id="{EAA42268-1E5D-45EC-A9CF-FA46EB39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535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Görüntü işlemedeki alet ve ekipmanlar</a:t>
            </a:r>
            <a:endParaRPr lang="tr-TR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1" cy="2179853"/>
          </a:xfrm>
        </p:spPr>
        <p:txBody>
          <a:bodyPr>
            <a:normAutofit fontScale="92500"/>
          </a:bodyPr>
          <a:lstStyle/>
          <a:p>
            <a:pPr marL="457200" lvl="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Farklı dalga boylarında inceleme yapıldığı için seçilen bütün dalga boylarında aydınlatma yapabilecek güçlü bir aydınlatma sistemi vardır.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522316AB-343B-46BB-8F45-9A4B64374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128" y="3480619"/>
            <a:ext cx="5515897" cy="320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94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Görüntü işlemedeki alet ve ekipmanlar</a:t>
            </a:r>
            <a:endParaRPr lang="tr-TR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1" cy="2253595"/>
          </a:xfrm>
        </p:spPr>
        <p:txBody>
          <a:bodyPr>
            <a:normAutofit fontScale="77500" lnSpcReduction="20000"/>
          </a:bodyPr>
          <a:lstStyle/>
          <a:p>
            <a:pPr marL="457200" lvl="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Çalışacak dalga boyu sayısına bağlı olarak filtreler</a:t>
            </a:r>
          </a:p>
          <a:p>
            <a:pPr marL="457200" lvl="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Görüntü işleme yazılımı ( ENVİ, </a:t>
            </a:r>
            <a:r>
              <a:rPr lang="tr-TR" sz="4000" b="1" dirty="0" err="1">
                <a:solidFill>
                  <a:schemeClr val="tx1"/>
                </a:solidFill>
                <a:cs typeface="Times New Roman" pitchFamily="18" charset="0"/>
              </a:rPr>
              <a:t>image</a:t>
            </a: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 Pro - </a:t>
            </a:r>
            <a:r>
              <a:rPr lang="tr-TR" sz="4000" b="1" dirty="0" err="1">
                <a:solidFill>
                  <a:schemeClr val="tx1"/>
                </a:solidFill>
                <a:cs typeface="Times New Roman" pitchFamily="18" charset="0"/>
              </a:rPr>
              <a:t>plus</a:t>
            </a: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tr-TR" sz="4000" b="1" dirty="0" err="1">
                <a:solidFill>
                  <a:schemeClr val="tx1"/>
                </a:solidFill>
                <a:cs typeface="Times New Roman" pitchFamily="18" charset="0"/>
              </a:rPr>
              <a:t>Matlab</a:t>
            </a: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, C++, </a:t>
            </a:r>
            <a:r>
              <a:rPr lang="tr-TR" sz="4000" b="1" dirty="0" err="1">
                <a:solidFill>
                  <a:schemeClr val="tx1"/>
                </a:solidFill>
                <a:cs typeface="Times New Roman" pitchFamily="18" charset="0"/>
              </a:rPr>
              <a:t>Fortan</a:t>
            </a:r>
            <a:r>
              <a:rPr lang="tr-TR" sz="4000" b="1" dirty="0">
                <a:solidFill>
                  <a:schemeClr val="tx1"/>
                </a:solidFill>
                <a:cs typeface="Times New Roman" pitchFamily="18" charset="0"/>
              </a:rPr>
              <a:t>… )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522316AB-343B-46BB-8F45-9A4B64374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025" y="2982877"/>
            <a:ext cx="6297562" cy="365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72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Yapılan Çalışmalar (1)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r>
              <a:rPr lang="tr-TR" altLang="tr-TR" sz="2800" dirty="0">
                <a:solidFill>
                  <a:srgbClr val="FF0000"/>
                </a:solidFill>
              </a:rPr>
              <a:t>İki renkli (</a:t>
            </a:r>
            <a:r>
              <a:rPr lang="tr-TR" altLang="tr-TR" sz="2800" dirty="0" err="1">
                <a:solidFill>
                  <a:srgbClr val="FF0000"/>
                </a:solidFill>
              </a:rPr>
              <a:t>bi-colored</a:t>
            </a:r>
            <a:r>
              <a:rPr lang="tr-TR" altLang="tr-TR" sz="2800" dirty="0">
                <a:solidFill>
                  <a:srgbClr val="FF0000"/>
                </a:solidFill>
              </a:rPr>
              <a:t>) elmaların MS görüntüleme ile otomatik sınıflandırılması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595" y="2601532"/>
            <a:ext cx="7379119" cy="3962554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94449FE4-D9BC-460D-81F1-B2DB71C4847F}"/>
              </a:ext>
            </a:extLst>
          </p:cNvPr>
          <p:cNvSpPr/>
          <p:nvPr/>
        </p:nvSpPr>
        <p:spPr>
          <a:xfrm>
            <a:off x="5550237" y="6194754"/>
            <a:ext cx="5331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Unay</a:t>
            </a:r>
            <a:r>
              <a:rPr lang="tr-TR" dirty="0"/>
              <a:t> ve ark. / </a:t>
            </a:r>
            <a:r>
              <a:rPr lang="tr-TR" dirty="0" err="1"/>
              <a:t>Comp.Elect.Agric</a:t>
            </a:r>
            <a:r>
              <a:rPr lang="tr-TR" dirty="0"/>
              <a:t>. 75 (2010) 204-212</a:t>
            </a:r>
          </a:p>
        </p:txBody>
      </p:sp>
    </p:spTree>
    <p:extLst>
      <p:ext uri="{BB962C8B-B14F-4D97-AF65-F5344CB8AC3E}">
        <p14:creationId xmlns:p14="http://schemas.microsoft.com/office/powerpoint/2010/main" val="278040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/>
              <a:t>Bu Hafta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38336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Segoe UI" panose="020B0502040204020203" pitchFamily="34" charset="0"/>
              </a:rPr>
              <a:t>Görüntü İşleme ile Gıda Maddelerinin Ayıklanması ve Sınıflandırılması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Segoe UI" panose="020B0502040204020203" pitchFamily="34" charset="0"/>
              </a:rPr>
              <a:t>Gıdalarda görüntü ve kalite ilişkisi: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Segoe UI" panose="020B0502040204020203" pitchFamily="34" charset="0"/>
              </a:rPr>
              <a:t>Görüntü İşleme Teknolojisi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chemeClr val="tx1"/>
                </a:solidFill>
                <a:cs typeface="Segoe UI" panose="020B0502040204020203" pitchFamily="34" charset="0"/>
              </a:rPr>
              <a:t>Sap Ayırma, Kabuk Soyma, Çekirdek Çıkarma Makinaları</a:t>
            </a:r>
            <a:endParaRPr lang="en-US" sz="2800" b="1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550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Yapılan Çalışmalar (1)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7C88D33-40E0-4780-9169-0C0CE4CD93DD}"/>
              </a:ext>
            </a:extLst>
          </p:cNvPr>
          <p:cNvSpPr/>
          <p:nvPr/>
        </p:nvSpPr>
        <p:spPr>
          <a:xfrm>
            <a:off x="2001421" y="5917755"/>
            <a:ext cx="7975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Unay</a:t>
            </a:r>
            <a:r>
              <a:rPr lang="tr-TR" dirty="0"/>
              <a:t> ve ark. / </a:t>
            </a:r>
            <a:r>
              <a:rPr lang="tr-TR" dirty="0" err="1"/>
              <a:t>Comp.Elect.Agric</a:t>
            </a:r>
            <a:r>
              <a:rPr lang="tr-TR" dirty="0"/>
              <a:t>. 75 (2010) 204-212</a:t>
            </a:r>
          </a:p>
          <a:p>
            <a:r>
              <a:rPr lang="tr-TR" dirty="0"/>
              <a:t>İki renkli (</a:t>
            </a:r>
            <a:r>
              <a:rPr lang="tr-TR" dirty="0" err="1"/>
              <a:t>bi-colored</a:t>
            </a:r>
            <a:r>
              <a:rPr lang="tr-TR" dirty="0"/>
              <a:t>) elmaların MS görüntüleme ile otomatik sınıflandırılması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A4EDACE-3E32-43DB-BC86-2484D0463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599" y="1300766"/>
            <a:ext cx="9145035" cy="427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21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Yapılan Çalışmalar (1)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r>
              <a:rPr lang="tr-TR" altLang="tr-TR" sz="2800" dirty="0">
                <a:solidFill>
                  <a:srgbClr val="FF0000"/>
                </a:solidFill>
              </a:rPr>
              <a:t>Dış kabukta bulunan, çürük, zedelenme, çatlak şeklinde lekeler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D77730C-266B-44BC-9678-5BE638F1ED10}"/>
              </a:ext>
            </a:extLst>
          </p:cNvPr>
          <p:cNvSpPr/>
          <p:nvPr/>
        </p:nvSpPr>
        <p:spPr>
          <a:xfrm>
            <a:off x="2001421" y="5917755"/>
            <a:ext cx="7975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Unay</a:t>
            </a:r>
            <a:r>
              <a:rPr lang="tr-TR" dirty="0"/>
              <a:t> ve ark. / </a:t>
            </a:r>
            <a:r>
              <a:rPr lang="tr-TR" dirty="0" err="1"/>
              <a:t>Comp.Elect.Agric</a:t>
            </a:r>
            <a:r>
              <a:rPr lang="tr-TR" dirty="0"/>
              <a:t>. 75 (2010) 204-212</a:t>
            </a:r>
          </a:p>
          <a:p>
            <a:r>
              <a:rPr lang="tr-TR" dirty="0"/>
              <a:t>İki renkli (</a:t>
            </a:r>
            <a:r>
              <a:rPr lang="tr-TR" dirty="0" err="1"/>
              <a:t>bi-colored</a:t>
            </a:r>
            <a:r>
              <a:rPr lang="tr-TR" dirty="0"/>
              <a:t>) elmaların MS görüntüleme ile otomatik sınıflandırılması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60C5550-CBDA-4E8F-818D-7F9AA2D6E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421" y="2222055"/>
            <a:ext cx="81343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07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00AA47A-CD2F-4E97-97D6-EA01E9251A2B}"/>
              </a:ext>
            </a:extLst>
          </p:cNvPr>
          <p:cNvSpPr/>
          <p:nvPr/>
        </p:nvSpPr>
        <p:spPr>
          <a:xfrm>
            <a:off x="2001421" y="5917755"/>
            <a:ext cx="7975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Unay</a:t>
            </a:r>
            <a:r>
              <a:rPr lang="tr-TR" dirty="0"/>
              <a:t> ve ark. / </a:t>
            </a:r>
            <a:r>
              <a:rPr lang="tr-TR" dirty="0" err="1"/>
              <a:t>Comp.Elect.Agric</a:t>
            </a:r>
            <a:r>
              <a:rPr lang="tr-TR" dirty="0"/>
              <a:t>. 75 (2010) 204-212</a:t>
            </a:r>
          </a:p>
          <a:p>
            <a:r>
              <a:rPr lang="tr-TR" dirty="0"/>
              <a:t>İki renkli (</a:t>
            </a:r>
            <a:r>
              <a:rPr lang="tr-TR" dirty="0" err="1"/>
              <a:t>bi-colored</a:t>
            </a:r>
            <a:r>
              <a:rPr lang="tr-TR" dirty="0"/>
              <a:t>) elmaların MS görüntüleme ile otomatik sınıflandırılması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7F0C529-DD92-4BCD-A970-13B36E851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262" y="679005"/>
            <a:ext cx="834390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3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Yapılan Çalışmalar (1)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925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Otomatik olarak </a:t>
            </a:r>
            <a:r>
              <a:rPr lang="tr-TR" sz="3000" b="1" dirty="0" err="1">
                <a:solidFill>
                  <a:schemeClr val="tx1"/>
                </a:solidFill>
                <a:cs typeface="Times New Roman" pitchFamily="18" charset="0"/>
              </a:rPr>
              <a:t>segmentasyon</a:t>
            </a:r>
            <a:endParaRPr lang="tr-TR" sz="30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 dirty="0" err="1">
                <a:solidFill>
                  <a:schemeClr val="tx1"/>
                </a:solidFill>
                <a:cs typeface="Times New Roman" pitchFamily="18" charset="0"/>
              </a:rPr>
              <a:t>Segmente</a:t>
            </a: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 edilen görüntülerden elde edilen sayısal veriler 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>
                <a:solidFill>
                  <a:schemeClr val="tx1"/>
                </a:solidFill>
                <a:cs typeface="Times New Roman" pitchFamily="18" charset="0"/>
              </a:rPr>
              <a:t>Sayısal </a:t>
            </a: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verilerin sınıflandırma </a:t>
            </a:r>
            <a:r>
              <a:rPr lang="tr-TR" sz="3000" b="1">
                <a:solidFill>
                  <a:schemeClr val="tx1"/>
                </a:solidFill>
                <a:cs typeface="Times New Roman" pitchFamily="18" charset="0"/>
              </a:rPr>
              <a:t>algoritmalarına aktarımı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b="1">
                <a:solidFill>
                  <a:schemeClr val="tx1"/>
                </a:solidFill>
                <a:cs typeface="Times New Roman" pitchFamily="18" charset="0"/>
              </a:rPr>
              <a:t>Sınıflandırma </a:t>
            </a:r>
            <a:r>
              <a:rPr lang="tr-TR" sz="3000" b="1" dirty="0">
                <a:solidFill>
                  <a:schemeClr val="tx1"/>
                </a:solidFill>
                <a:cs typeface="Times New Roman" pitchFamily="18" charset="0"/>
              </a:rPr>
              <a:t>ile %93,5 başarı elde edildi.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23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5-) Yapılan çalışmalar 2: 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0" y="800100"/>
            <a:ext cx="84201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5-) Yapılan çalışmalar 2: 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490537"/>
            <a:ext cx="83439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19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0" y="404812"/>
            <a:ext cx="8420100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34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algn="l" rtl="0"/>
            <a:endParaRPr lang="tr-TR" altLang="tr-TR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162" y="762000"/>
            <a:ext cx="80676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18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77500" lnSpcReduction="20000"/>
          </a:bodyPr>
          <a:lstStyle/>
          <a:p>
            <a:pPr algn="l" rtl="0"/>
            <a:br>
              <a:rPr lang="tr-TR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Yapılan çalışmaların sonuçları: </a:t>
            </a:r>
            <a:br>
              <a:rPr lang="tr-TR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670 </a:t>
            </a:r>
            <a:r>
              <a:rPr lang="tr-TR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nm</a:t>
            </a: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en iyi görüntü</a:t>
            </a:r>
            <a:b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Bulaşıcının belirlenmesinde % 100 başarı </a:t>
            </a:r>
            <a:b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Otomasyona uygun algoritma geliştirilmesi </a:t>
            </a:r>
            <a:br>
              <a:rPr lang="tr-TR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800" dirty="0"/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95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ile Gıda Maddelerinin Ayıklanması ve Sınıflandırılması: 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70000" lnSpcReduction="20000"/>
          </a:bodyPr>
          <a:lstStyle/>
          <a:p>
            <a:pPr algn="l" rtl="0"/>
            <a:r>
              <a:rPr lang="tr-T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6-) Görüntü işleme işleminin sonunda kazanılanlar:</a:t>
            </a:r>
            <a:br>
              <a:rPr lang="tr-T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Gıda sektörü görüntü işleme teknolojisinin kullanıldığı ilk 10 sektör arasında </a:t>
            </a: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Farklı dalga boylarında çalışma imkanı veren bir teknoloji</a:t>
            </a: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Sınıflandırma, tespit, ayırma, işlemlerinde daha hassas, kesin ve objektif sonuç</a:t>
            </a: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Otomasyona uygun, pratik kullanım imkanına sahip makineler</a:t>
            </a:r>
            <a:b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3200" b="1" dirty="0"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2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Gıdalarda görüntü ve kalite ilişkisi: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47500" lnSpcReduction="2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Her gıda kendine has görüntüye sahip olmalıdır.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Türk Gıda Kodeksi Tebliğine göre: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rgbClr val="FF0000"/>
                </a:solidFill>
                <a:ea typeface="Segoe UI Emoji" panose="020B0502040204020203" pitchFamily="34" charset="0"/>
                <a:cs typeface="Times New Roman" pitchFamily="18" charset="0"/>
              </a:rPr>
              <a:t>Et ürünleri Tebliği:</a:t>
            </a:r>
            <a:b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</a:b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Madde 5: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g. Et ürünleri kendilerine has </a:t>
            </a:r>
            <a:r>
              <a:rPr lang="tr-TR" sz="5900" b="1" dirty="0">
                <a:solidFill>
                  <a:srgbClr val="0070C0"/>
                </a:solidFill>
                <a:ea typeface="Segoe UI Emoji" panose="020B0502040204020203" pitchFamily="34" charset="0"/>
                <a:cs typeface="Times New Roman" pitchFamily="18" charset="0"/>
              </a:rPr>
              <a:t>görünüş</a:t>
            </a: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, yapı, </a:t>
            </a:r>
            <a:r>
              <a:rPr lang="tr-TR" sz="5900" b="1" dirty="0">
                <a:solidFill>
                  <a:srgbClr val="00B050"/>
                </a:solidFill>
                <a:ea typeface="Segoe UI Emoji" panose="020B0502040204020203" pitchFamily="34" charset="0"/>
                <a:cs typeface="Times New Roman" pitchFamily="18" charset="0"/>
              </a:rPr>
              <a:t>renk</a:t>
            </a:r>
            <a:r>
              <a:rPr lang="tr-TR" sz="5900" b="1" dirty="0">
                <a:solidFill>
                  <a:schemeClr val="tx1"/>
                </a:solidFill>
                <a:ea typeface="Segoe UI Emoji" panose="020B0502040204020203" pitchFamily="34" charset="0"/>
                <a:cs typeface="Times New Roman" pitchFamily="18" charset="0"/>
              </a:rPr>
              <a:t>, lezzet, koku ve aromada olmalıdır.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40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Sap Ayırma, Kabuk Soyma, Çekirdek Çıkarma Makinaları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92500"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Konserveye, meyve suyuna ve </a:t>
            </a:r>
            <a:r>
              <a:rPr lang="tr-TR" altLang="tr-TR" sz="2800" dirty="0" err="1">
                <a:solidFill>
                  <a:schemeClr val="tx1"/>
                </a:solidFill>
              </a:rPr>
              <a:t>pulp’a</a:t>
            </a:r>
            <a:r>
              <a:rPr lang="tr-TR" altLang="tr-TR" sz="2800" dirty="0">
                <a:solidFill>
                  <a:schemeClr val="tx1"/>
                </a:solidFill>
              </a:rPr>
              <a:t> (ezme) işlenecek meyve ve sebzelerin sap, kabuk, çekirdek ve çekirdek evi (eşlek) gibi kısımlarının uzaklaştırması gerekir.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FF0000"/>
                </a:solidFill>
              </a:rPr>
              <a:t>Konserveye</a:t>
            </a:r>
            <a:r>
              <a:rPr lang="tr-TR" altLang="tr-TR" sz="2800" dirty="0">
                <a:solidFill>
                  <a:schemeClr val="tx1"/>
                </a:solidFill>
              </a:rPr>
              <a:t> işlenecek meyve ve sebzelerin sapları ayrılır, çekirdek ve çekirdek evi çıkarılır, kabukları soyulur ve gerekiyorsa </a:t>
            </a:r>
            <a:r>
              <a:rPr lang="tr-TR" altLang="tr-TR" sz="2800" dirty="0">
                <a:solidFill>
                  <a:srgbClr val="FF0000"/>
                </a:solidFill>
              </a:rPr>
              <a:t>dilimlenir.</a:t>
            </a:r>
            <a:r>
              <a:rPr lang="tr-TR" altLang="tr-TR" sz="2800" dirty="0">
                <a:solidFill>
                  <a:schemeClr val="tx1"/>
                </a:solidFill>
              </a:rPr>
              <a:t>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C00000"/>
                </a:solidFill>
              </a:rPr>
              <a:t>Meyve suyu, reçel, marmelat ve </a:t>
            </a:r>
            <a:r>
              <a:rPr lang="tr-TR" altLang="tr-TR" sz="2800" dirty="0" err="1">
                <a:solidFill>
                  <a:srgbClr val="C00000"/>
                </a:solidFill>
              </a:rPr>
              <a:t>pulp’a</a:t>
            </a:r>
            <a:r>
              <a:rPr lang="tr-TR" altLang="tr-TR" sz="2800" dirty="0">
                <a:solidFill>
                  <a:srgbClr val="C00000"/>
                </a:solidFill>
              </a:rPr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işlenecek olanlar ise </a:t>
            </a:r>
            <a:r>
              <a:rPr lang="tr-TR" altLang="tr-TR" sz="2800" dirty="0">
                <a:solidFill>
                  <a:srgbClr val="FF0000"/>
                </a:solidFill>
              </a:rPr>
              <a:t>renk ve lezzet</a:t>
            </a:r>
            <a:r>
              <a:rPr lang="tr-TR" altLang="tr-TR" sz="2800" dirty="0">
                <a:solidFill>
                  <a:schemeClr val="tx1"/>
                </a:solidFill>
              </a:rPr>
              <a:t> gibi kalite faktörlerini bozmamak ve işlemde işleme kolaylığı sağlamak için preslemeden önce </a:t>
            </a:r>
            <a:r>
              <a:rPr lang="tr-TR" altLang="tr-TR" sz="2800" dirty="0">
                <a:solidFill>
                  <a:srgbClr val="0070C0"/>
                </a:solidFill>
              </a:rPr>
              <a:t>saplarından ayrılır </a:t>
            </a:r>
            <a:r>
              <a:rPr lang="tr-TR" altLang="tr-TR" sz="2800" dirty="0">
                <a:solidFill>
                  <a:schemeClr val="tx1"/>
                </a:solidFill>
              </a:rPr>
              <a:t>ve </a:t>
            </a:r>
            <a:r>
              <a:rPr lang="tr-TR" altLang="tr-TR" sz="2800" dirty="0">
                <a:solidFill>
                  <a:srgbClr val="7030A0"/>
                </a:solidFill>
              </a:rPr>
              <a:t>çekirdekleri çıkarılır. </a:t>
            </a:r>
          </a:p>
        </p:txBody>
      </p:sp>
    </p:spTree>
    <p:extLst>
      <p:ext uri="{BB962C8B-B14F-4D97-AF65-F5344CB8AC3E}">
        <p14:creationId xmlns:p14="http://schemas.microsoft.com/office/powerpoint/2010/main" val="1398309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Sap Ayırma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Üzüm ve vişne</a:t>
            </a:r>
            <a:r>
              <a:rPr lang="tr-TR" altLang="tr-TR" sz="2800" dirty="0">
                <a:solidFill>
                  <a:srgbClr val="7030A0"/>
                </a:solidFill>
              </a:rPr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gibi meyveler sapları ile birlikte hasat edilirler.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Saplardan geçen</a:t>
            </a:r>
            <a:r>
              <a:rPr lang="tr-TR" alt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altLang="tr-TR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tanen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ve benzeri maddeler meyvede ve son ürün kalitesinde,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acılık, burukluk ve renk bozukluğu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gibi olumsuz etki yaparlar.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Ayrıca saplarla birlikte preslenmesi halinde elde edilen meyvenin işleme pompalanması sırasında </a:t>
            </a:r>
            <a:r>
              <a:rPr lang="tr-TR" altLang="tr-TR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pompalarda tıkanıklık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olur. </a:t>
            </a:r>
          </a:p>
        </p:txBody>
      </p:sp>
    </p:spTree>
    <p:extLst>
      <p:ext uri="{BB962C8B-B14F-4D97-AF65-F5344CB8AC3E}">
        <p14:creationId xmlns:p14="http://schemas.microsoft.com/office/powerpoint/2010/main" val="1523874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Sap Ayırma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Bu amaçla tasarlanan bir </a:t>
            </a:r>
            <a:r>
              <a:rPr lang="tr-TR" altLang="tr-TR" sz="2800" dirty="0">
                <a:solidFill>
                  <a:srgbClr val="FF0000"/>
                </a:solidFill>
              </a:rPr>
              <a:t>sap ayırma makinasında</a:t>
            </a:r>
            <a:r>
              <a:rPr lang="tr-TR" altLang="tr-TR" sz="2800" dirty="0">
                <a:solidFill>
                  <a:schemeClr val="tx1"/>
                </a:solidFill>
              </a:rPr>
              <a:t>, paslanmaz çelikten yapılmış silindir şeklindeki bir elek ile bu eleğin ekseni üzerine </a:t>
            </a:r>
            <a:r>
              <a:rPr lang="tr-TR" altLang="tr-TR" sz="2800" dirty="0">
                <a:solidFill>
                  <a:srgbClr val="FF0000"/>
                </a:solidFill>
              </a:rPr>
              <a:t>spiral olarak yerleştirilmiş dişler </a:t>
            </a:r>
            <a:r>
              <a:rPr lang="tr-TR" altLang="tr-TR" sz="2800" dirty="0">
                <a:solidFill>
                  <a:schemeClr val="tx1"/>
                </a:solidFill>
              </a:rPr>
              <a:t>birbirlerinin aksi yönde belli devirde dönerler. </a:t>
            </a:r>
          </a:p>
        </p:txBody>
      </p:sp>
    </p:spTree>
    <p:extLst>
      <p:ext uri="{BB962C8B-B14F-4D97-AF65-F5344CB8AC3E}">
        <p14:creationId xmlns:p14="http://schemas.microsoft.com/office/powerpoint/2010/main" val="4236847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Sap Ayırma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Besleme hunisinden verilen üzüm salkımları düzenli bir şekilde silindir içine verilir.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Ayrılmış saplar silindirin diğer ucundan dışarı atılırken saplarından ayrılan </a:t>
            </a:r>
            <a:r>
              <a:rPr lang="tr-TR" altLang="tr-TR" sz="2800" dirty="0">
                <a:solidFill>
                  <a:srgbClr val="FF0000"/>
                </a:solidFill>
              </a:rPr>
              <a:t>üzüm taneleri silindir deliklerinden </a:t>
            </a:r>
            <a:r>
              <a:rPr lang="tr-TR" altLang="tr-TR" sz="2800" dirty="0">
                <a:solidFill>
                  <a:schemeClr val="tx1"/>
                </a:solidFill>
              </a:rPr>
              <a:t>geçerek alta düşerler. </a:t>
            </a:r>
          </a:p>
        </p:txBody>
      </p:sp>
    </p:spTree>
    <p:extLst>
      <p:ext uri="{BB962C8B-B14F-4D97-AF65-F5344CB8AC3E}">
        <p14:creationId xmlns:p14="http://schemas.microsoft.com/office/powerpoint/2010/main" val="2657257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Sap Ayırma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altLang="tr-TR" sz="2800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83" y="1932039"/>
            <a:ext cx="4809650" cy="35853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652" y="1300766"/>
            <a:ext cx="6952268" cy="448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94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85000" lnSpcReduction="2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Genellikle konserveye işlenecek olan meyvelerin ve bazı sebzelerin kabuklarının soyulması gerekir. Kabuklar, hammaddelerin niteliklerine göre haşlama işleminden önce ya da sonra soyulur.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Kabuk soyma,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800" dirty="0">
                <a:solidFill>
                  <a:srgbClr val="DD462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Elle,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800" dirty="0">
                <a:solidFill>
                  <a:srgbClr val="DD462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Isıl uygulamayla,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800" dirty="0">
                <a:solidFill>
                  <a:srgbClr val="DD462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Kimyasal yöntemler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800" dirty="0">
                <a:solidFill>
                  <a:srgbClr val="DD462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Mekanik yöntemlerle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yapılır. </a:t>
            </a:r>
          </a:p>
        </p:txBody>
      </p:sp>
    </p:spTree>
    <p:extLst>
      <p:ext uri="{BB962C8B-B14F-4D97-AF65-F5344CB8AC3E}">
        <p14:creationId xmlns:p14="http://schemas.microsoft.com/office/powerpoint/2010/main" val="3866113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Isıl işlemle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Isıl uygulama ile kabuk soyma meyve ve sebzenin özelliğine ve prosesteki teknolojiye göre farklıdır.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0070C0"/>
                </a:solidFill>
              </a:rPr>
              <a:t>Kuru soğan </a:t>
            </a:r>
            <a:r>
              <a:rPr lang="tr-TR" altLang="tr-TR" sz="2800" dirty="0">
                <a:solidFill>
                  <a:schemeClr val="tx1"/>
                </a:solidFill>
              </a:rPr>
              <a:t>ve </a:t>
            </a:r>
            <a:r>
              <a:rPr lang="tr-TR" altLang="tr-TR" sz="2800" dirty="0">
                <a:solidFill>
                  <a:srgbClr val="00B050"/>
                </a:solidFill>
              </a:rPr>
              <a:t>biber </a:t>
            </a:r>
            <a:r>
              <a:rPr lang="tr-TR" altLang="tr-TR" sz="2800" dirty="0">
                <a:solidFill>
                  <a:schemeClr val="tx1"/>
                </a:solidFill>
              </a:rPr>
              <a:t>gibi sebzelerde kabuk soymada en etkili ısıl yöntem, doğrudan </a:t>
            </a:r>
            <a:r>
              <a:rPr lang="tr-TR" altLang="tr-TR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alev ya da sıcak hava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uygulamasıdır.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Isı, kabuk altında buharlaşmayı sağladığından, </a:t>
            </a:r>
            <a:r>
              <a:rPr lang="tr-TR" altLang="tr-TR" sz="2800" dirty="0">
                <a:solidFill>
                  <a:srgbClr val="FF0000"/>
                </a:solidFill>
              </a:rPr>
              <a:t>sebze kabuğu puflayarak ayrılır</a:t>
            </a:r>
            <a:r>
              <a:rPr lang="tr-TR" alt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Daha sonra sebzeler yıkanarak kabuklarından temizlenir.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918" y="4841290"/>
            <a:ext cx="1910613" cy="153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5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Isıl işlemle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Domates gibi </a:t>
            </a:r>
            <a:r>
              <a:rPr lang="tr-TR" sz="2800" dirty="0">
                <a:solidFill>
                  <a:schemeClr val="tx1"/>
                </a:solidFill>
              </a:rPr>
              <a:t>ürünler </a:t>
            </a:r>
            <a:r>
              <a:rPr lang="tr-T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sıcak su </a:t>
            </a:r>
            <a:r>
              <a:rPr lang="tr-TR" sz="2800" dirty="0">
                <a:solidFill>
                  <a:schemeClr val="tx1"/>
                </a:solidFill>
              </a:rPr>
              <a:t>içine batırılıp 1/2 – 2 dakika süre bekletildikten sonra aniden soğuk suya tutulursa kabukları elle kolaylıkla soyulabilir bir nitelik kazanır.</a:t>
            </a:r>
          </a:p>
        </p:txBody>
      </p:sp>
      <p:pic>
        <p:nvPicPr>
          <p:cNvPr id="4" name="Picture 3" descr="dom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7794" y="3967316"/>
            <a:ext cx="2687031" cy="218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05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Isıl işlemle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rgbClr val="FF0000"/>
                </a:solidFill>
              </a:rPr>
              <a:t>Havuç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kereviz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C00000"/>
                </a:solidFill>
              </a:rPr>
              <a:t>patates</a:t>
            </a:r>
            <a:r>
              <a:rPr lang="tr-TR" sz="2800" dirty="0">
                <a:solidFill>
                  <a:schemeClr val="tx1"/>
                </a:solidFill>
              </a:rPr>
              <a:t> kabuklarının soyulmasında buharlı kabuk soyma makinası kullanılır.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solidFill>
                  <a:schemeClr val="tx1"/>
                </a:solidFill>
              </a:rPr>
              <a:t>8- 10 atm basınçlı </a:t>
            </a:r>
            <a:r>
              <a:rPr lang="tr-TR" sz="2800" dirty="0">
                <a:solidFill>
                  <a:srgbClr val="FF0000"/>
                </a:solidFill>
              </a:rPr>
              <a:t>kızgın buhar </a:t>
            </a:r>
            <a:r>
              <a:rPr lang="tr-TR" sz="2800" dirty="0">
                <a:solidFill>
                  <a:schemeClr val="tx1"/>
                </a:solidFill>
              </a:rPr>
              <a:t>uygulanan sebzelerin üzerine soğuk su püskürtülür ve ovucu bir düzenden geçirilir</a:t>
            </a:r>
          </a:p>
        </p:txBody>
      </p:sp>
      <p:pic>
        <p:nvPicPr>
          <p:cNvPr id="4" name="Picture 4" descr="hvç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6218" y="4350919"/>
            <a:ext cx="2556380" cy="194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atat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5089" y="4350919"/>
            <a:ext cx="2701950" cy="194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66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Isıl işlemle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Isıl uygulamanın bir diğer yöntemi </a:t>
            </a:r>
            <a:r>
              <a:rPr lang="tr-TR" sz="2800" dirty="0">
                <a:solidFill>
                  <a:srgbClr val="0070C0"/>
                </a:solidFill>
              </a:rPr>
              <a:t>dondurarak </a:t>
            </a:r>
            <a:r>
              <a:rPr lang="tr-TR" sz="2800" dirty="0">
                <a:solidFill>
                  <a:schemeClr val="tx1"/>
                </a:solidFill>
              </a:rPr>
              <a:t>soymadır.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Genellikle domateste uygulanan bu yöntemde domatesler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sıvı azot </a:t>
            </a:r>
            <a:r>
              <a:rPr lang="tr-TR" sz="2800" dirty="0">
                <a:solidFill>
                  <a:schemeClr val="tx1"/>
                </a:solidFill>
              </a:rPr>
              <a:t>ile kısa süre ile dondurulur.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Kabuk altındaki hücrelerden oluşan ince bir tabaka, don çözüldükten sonra kabuğu etten bırakır.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Pahalı bir yöntem </a:t>
            </a:r>
            <a:r>
              <a:rPr lang="tr-TR" sz="2800" dirty="0">
                <a:solidFill>
                  <a:schemeClr val="tx1"/>
                </a:solidFill>
              </a:rPr>
              <a:t>olduğundan uygulaması sınırlıdır. </a:t>
            </a:r>
          </a:p>
        </p:txBody>
      </p:sp>
      <p:pic>
        <p:nvPicPr>
          <p:cNvPr id="6" name="Picture 5" descr="dom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1922" y="4557252"/>
            <a:ext cx="1805419" cy="14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64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Gıdalarda görüntü ve kalite ilişkisi: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77500" lnSpcReduction="2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600" b="1" dirty="0">
                <a:solidFill>
                  <a:srgbClr val="FF0000"/>
                </a:solidFill>
                <a:cs typeface="Segoe UI" panose="020B0502040204020203" pitchFamily="34" charset="0"/>
              </a:rPr>
              <a:t>Tereyağı, Diğer süt yağı esaslı sürülebilir ürünler ve sade yağ tebliği:</a:t>
            </a:r>
            <a:b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</a:b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Madde 5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d. Ürünlerde kendine has, tat, koku, </a:t>
            </a:r>
            <a:r>
              <a:rPr lang="tr-TR" sz="3600" b="1" dirty="0">
                <a:solidFill>
                  <a:srgbClr val="7030A0"/>
                </a:solidFill>
                <a:cs typeface="Segoe UI" panose="020B0502040204020203" pitchFamily="34" charset="0"/>
              </a:rPr>
              <a:t>görünüm</a:t>
            </a: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 ve yapıda olmalıdır.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57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Alkali çözeltisine daldırarak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Kimyasal madde olarak, meyve ve sebzelerin cins ve özelliklerine göre farklı sıcaklık ve konsantrasyonda hazırlanmış </a:t>
            </a:r>
            <a:r>
              <a:rPr lang="tr-TR" altLang="tr-TR" sz="28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NaOH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chemeClr val="tx1"/>
                </a:solidFill>
              </a:rPr>
              <a:t>içeren çözeltiler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alt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1594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b="1" dirty="0"/>
              <a:t>Alkali çözeltisine daldırarak kabuk soyma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alt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60" y="1300766"/>
            <a:ext cx="8668329" cy="526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4041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dirty="0"/>
              <a:t>Çekirdek Çıkarma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Elma</a:t>
            </a:r>
            <a:r>
              <a:rPr lang="tr-TR" alt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armut</a:t>
            </a:r>
            <a:r>
              <a:rPr lang="tr-TR" alt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ve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ayva</a:t>
            </a:r>
            <a:r>
              <a:rPr lang="tr-TR" alt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gibi küçük ve yumuşak çekirdekli meyvelerin çekirdek ve çekirdek evinin çıkarılması için küçük işletmelerde özel bıçaklar kullanılır ve işlem elle yapılır.</a:t>
            </a:r>
            <a:endParaRPr lang="tr-TR" alt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2268" y="3514221"/>
            <a:ext cx="6101103" cy="304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3294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dirty="0"/>
              <a:t>Çekirdek Çıkarma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altLang="tr-TR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913" y="1447988"/>
            <a:ext cx="5054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647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dirty="0"/>
              <a:t>Çekirdek Çıkarma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92500" lnSpcReduction="1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rgbClr val="00B050"/>
                </a:solidFill>
              </a:rPr>
              <a:t>Meyve suyu</a:t>
            </a:r>
            <a:r>
              <a:rPr lang="tr-TR" altLang="tr-TR" sz="2800" dirty="0">
                <a:solidFill>
                  <a:schemeClr val="tx1"/>
                </a:solidFill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</a:rPr>
              <a:t>reçel</a:t>
            </a:r>
            <a:r>
              <a:rPr lang="tr-TR" altLang="tr-TR" sz="2800" dirty="0">
                <a:solidFill>
                  <a:schemeClr val="tx1"/>
                </a:solidFill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</a:rPr>
              <a:t>marmelat</a:t>
            </a:r>
            <a:r>
              <a:rPr lang="tr-TR" altLang="tr-TR" sz="2800" dirty="0">
                <a:solidFill>
                  <a:schemeClr val="tx1"/>
                </a:solidFill>
              </a:rPr>
              <a:t> ve </a:t>
            </a:r>
            <a:r>
              <a:rPr lang="tr-TR" altLang="tr-TR" sz="2800" dirty="0" err="1">
                <a:solidFill>
                  <a:schemeClr val="tx1"/>
                </a:solidFill>
              </a:rPr>
              <a:t>pulp’a</a:t>
            </a:r>
            <a:r>
              <a:rPr lang="tr-TR" altLang="tr-TR" sz="2800" dirty="0">
                <a:solidFill>
                  <a:schemeClr val="tx1"/>
                </a:solidFill>
              </a:rPr>
              <a:t> işlenecek meyvelerde, </a:t>
            </a:r>
            <a:r>
              <a:rPr lang="tr-TR" altLang="tr-TR" sz="2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meyvenin parçalanması önemli olmadığından</a:t>
            </a:r>
            <a:r>
              <a:rPr lang="tr-TR" altLang="tr-TR" sz="2800" dirty="0"/>
              <a:t> </a:t>
            </a: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çekirdek çıkarma </a:t>
            </a:r>
            <a:r>
              <a:rPr lang="tr-TR" altLang="tr-TR" sz="2800" dirty="0">
                <a:solidFill>
                  <a:schemeClr val="tx1"/>
                </a:solidFill>
              </a:rPr>
              <a:t>işlemi için yaygın olarak özel makinalar kullanılır.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Bu makinalarda birbirine doğru dönerek meyveyi içine alan iki vals vardır.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 err="1">
                <a:solidFill>
                  <a:schemeClr val="tx1"/>
                </a:solidFill>
              </a:rPr>
              <a:t>Valslerin</a:t>
            </a:r>
            <a:r>
              <a:rPr lang="tr-TR" altLang="tr-TR" sz="2800" dirty="0">
                <a:solidFill>
                  <a:schemeClr val="tx1"/>
                </a:solidFill>
              </a:rPr>
              <a:t> aralığı, çekirdek iriliğine göre ayarlanabildiğinden makina vişne, kayısı, erik ve benzeri çeşitli çekirdekli meyveler için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618541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dirty="0"/>
              <a:t>Çekirdek Çıkarma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Üstten düzenli olarak beslenen ve </a:t>
            </a:r>
            <a:r>
              <a:rPr lang="tr-TR" altLang="tr-TR" sz="2800" dirty="0" err="1">
                <a:solidFill>
                  <a:schemeClr val="tx1"/>
                </a:solidFill>
              </a:rPr>
              <a:t>valsler</a:t>
            </a:r>
            <a:r>
              <a:rPr lang="tr-TR" altLang="tr-TR" sz="2800" dirty="0">
                <a:solidFill>
                  <a:schemeClr val="tx1"/>
                </a:solidFill>
              </a:rPr>
              <a:t> arasına giren meyve, </a:t>
            </a:r>
            <a:r>
              <a:rPr lang="tr-TR" altLang="tr-TR" sz="2800" dirty="0" err="1">
                <a:solidFill>
                  <a:schemeClr val="tx1"/>
                </a:solidFill>
              </a:rPr>
              <a:t>valslerin</a:t>
            </a:r>
            <a:r>
              <a:rPr lang="tr-TR" altLang="tr-TR" sz="2800" dirty="0">
                <a:solidFill>
                  <a:schemeClr val="tx1"/>
                </a:solidFill>
              </a:rPr>
              <a:t> dönüşü ile ezilir.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 err="1">
                <a:solidFill>
                  <a:srgbClr val="0070C0"/>
                </a:solidFill>
              </a:rPr>
              <a:t>Valslerden</a:t>
            </a:r>
            <a:r>
              <a:rPr lang="tr-TR" altLang="tr-TR" sz="2800" dirty="0">
                <a:solidFill>
                  <a:srgbClr val="0070C0"/>
                </a:solidFill>
              </a:rPr>
              <a:t> birisinin </a:t>
            </a:r>
            <a:r>
              <a:rPr lang="tr-TR" altLang="tr-TR" sz="2800" dirty="0">
                <a:solidFill>
                  <a:schemeClr val="tx1"/>
                </a:solidFill>
              </a:rPr>
              <a:t>üzeri kauçuk ile kaplanmış, diğerinin üzeri </a:t>
            </a:r>
            <a:r>
              <a:rPr lang="tr-TR" altLang="tr-TR" sz="2800" dirty="0">
                <a:solidFill>
                  <a:srgbClr val="FF0000"/>
                </a:solidFill>
              </a:rPr>
              <a:t>pütürlü </a:t>
            </a:r>
            <a:r>
              <a:rPr lang="tr-TR" altLang="tr-TR" sz="2800" dirty="0">
                <a:solidFill>
                  <a:schemeClr val="tx1"/>
                </a:solidFill>
              </a:rPr>
              <a:t>yapılmıştır.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>
                <a:solidFill>
                  <a:schemeClr val="tx1"/>
                </a:solidFill>
              </a:rPr>
              <a:t>Meyve çekirdeği kauçuk içine gömülürken meyve eti parçalanır.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altLang="tr-TR" sz="2800" dirty="0" err="1">
                <a:solidFill>
                  <a:schemeClr val="tx1"/>
                </a:solidFill>
              </a:rPr>
              <a:t>Valslerin</a:t>
            </a:r>
            <a:r>
              <a:rPr lang="tr-TR" altLang="tr-TR" sz="2800" dirty="0">
                <a:solidFill>
                  <a:schemeClr val="tx1"/>
                </a:solidFill>
              </a:rPr>
              <a:t> altındaki üçgen şeklindeki ayırıcı, çekirdek ve ezilmiş meyveyi ayrı yönlere gönderir. </a:t>
            </a:r>
          </a:p>
        </p:txBody>
      </p:sp>
    </p:spTree>
    <p:extLst>
      <p:ext uri="{BB962C8B-B14F-4D97-AF65-F5344CB8AC3E}">
        <p14:creationId xmlns:p14="http://schemas.microsoft.com/office/powerpoint/2010/main" val="3169100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altLang="tr-TR" dirty="0"/>
              <a:t>Çekirdek çıkarma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538" y="146957"/>
            <a:ext cx="8531158" cy="64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1409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Sonuç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422006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400">
                <a:solidFill>
                  <a:srgbClr val="FF0000"/>
                </a:solidFill>
              </a:rPr>
              <a:t>Filmler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878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Gıdalarda görüntü ve kalite ilişkisi: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47500" lnSpcReduction="2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rgbClr val="FF0000"/>
                </a:solidFill>
                <a:cs typeface="Segoe UI" panose="020B0502040204020203" pitchFamily="34" charset="0"/>
              </a:rPr>
              <a:t>T.G.K’ si Ekmek ve  ekmek çeşitleri tebliği: </a:t>
            </a:r>
            <a:br>
              <a:rPr lang="tr-TR" sz="5900" b="1" dirty="0">
                <a:solidFill>
                  <a:schemeClr val="tx1"/>
                </a:solidFill>
                <a:cs typeface="Segoe UI" panose="020B0502040204020203" pitchFamily="34" charset="0"/>
              </a:rPr>
            </a:br>
            <a:r>
              <a:rPr lang="tr-TR" sz="5900" b="1" dirty="0">
                <a:solidFill>
                  <a:schemeClr val="tx1"/>
                </a:solidFill>
                <a:cs typeface="Segoe UI" panose="020B0502040204020203" pitchFamily="34" charset="0"/>
              </a:rPr>
              <a:t>Madde 5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5900" b="1" dirty="0">
                <a:solidFill>
                  <a:schemeClr val="tx1"/>
                </a:solidFill>
                <a:cs typeface="Segoe UI" panose="020B0502040204020203" pitchFamily="34" charset="0"/>
              </a:rPr>
              <a:t>b1. Dışından bakıldığında iyi pişmiş ve kabarmış, kendine has </a:t>
            </a:r>
            <a:r>
              <a:rPr lang="tr-TR" sz="5900" b="1" dirty="0">
                <a:solidFill>
                  <a:srgbClr val="C00000"/>
                </a:solidFill>
                <a:cs typeface="Segoe UI" panose="020B0502040204020203" pitchFamily="34" charset="0"/>
              </a:rPr>
              <a:t>görünüşte</a:t>
            </a:r>
            <a:r>
              <a:rPr lang="tr-TR" sz="5900" b="1" dirty="0">
                <a:solidFill>
                  <a:schemeClr val="tx1"/>
                </a:solidFill>
                <a:cs typeface="Segoe UI" panose="020B0502040204020203" pitchFamily="34" charset="0"/>
              </a:rPr>
              <a:t>, kokuda ve kabuk </a:t>
            </a:r>
            <a:r>
              <a:rPr lang="tr-TR" sz="5900" b="1" dirty="0">
                <a:solidFill>
                  <a:srgbClr val="D24726"/>
                </a:solidFill>
                <a:cs typeface="Segoe UI" panose="020B0502040204020203" pitchFamily="34" charset="0"/>
              </a:rPr>
              <a:t>rengi dağılımı </a:t>
            </a:r>
            <a:r>
              <a:rPr lang="tr-TR" sz="5900" b="1" dirty="0">
                <a:solidFill>
                  <a:schemeClr val="tx1"/>
                </a:solidFill>
                <a:cs typeface="Segoe UI" panose="020B0502040204020203" pitchFamily="34" charset="0"/>
              </a:rPr>
              <a:t>olabildiğince homojen olur, basık ve yanık olmaz.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59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Gıdalarda görüntü ve kalite ilişkisi: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77500" lnSpcReduction="20000"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600" b="1" dirty="0">
                <a:solidFill>
                  <a:srgbClr val="FF0000"/>
                </a:solidFill>
                <a:cs typeface="Segoe UI" panose="020B0502040204020203" pitchFamily="34" charset="0"/>
              </a:rPr>
              <a:t>T.G.K’ si Baharat tebliği: </a:t>
            </a:r>
            <a:b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</a:b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Madde 4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Tanım: </a:t>
            </a:r>
            <a:r>
              <a:rPr lang="tr-TR" sz="3600" b="1" dirty="0">
                <a:solidFill>
                  <a:srgbClr val="00B050"/>
                </a:solidFill>
                <a:cs typeface="Segoe UI" panose="020B0502040204020203" pitchFamily="34" charset="0"/>
              </a:rPr>
              <a:t>Lekeli yaprak</a:t>
            </a: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; yüzeyinin 1/5’inden fazlasında çillenme, benek, şeri adacık ve benzeri</a:t>
            </a:r>
            <a:r>
              <a:rPr lang="tr-TR" sz="3600" b="1" dirty="0">
                <a:solidFill>
                  <a:srgbClr val="0070C0"/>
                </a:solidFill>
                <a:cs typeface="Segoe UI" panose="020B0502040204020203" pitchFamily="34" charset="0"/>
              </a:rPr>
              <a:t> görünüşte renk </a:t>
            </a:r>
            <a:r>
              <a:rPr lang="tr-TR" sz="3600" b="1" dirty="0">
                <a:solidFill>
                  <a:schemeClr val="tx1"/>
                </a:solidFill>
                <a:cs typeface="Segoe UI" panose="020B0502040204020203" pitchFamily="34" charset="0"/>
              </a:rPr>
              <a:t>farkları bulunan yaprakları.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5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Gıdalarda görüntü ve kalite ilişkisi: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lvl="0" rtl="0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2400" dirty="0">
                <a:latin typeface="Times New Roman" pitchFamily="18" charset="0"/>
                <a:cs typeface="Times New Roman" pitchFamily="18" charset="0"/>
              </a:rPr>
            </a:br>
            <a:endParaRPr lang="tr-TR" sz="1200" dirty="0"/>
          </a:p>
          <a:p>
            <a:pPr lvl="0" algn="l"/>
            <a:br>
              <a:rPr lang="tr-TR" sz="2400" dirty="0">
                <a:latin typeface="Times New Roman" pitchFamily="18" charset="0"/>
                <a:cs typeface="Times New Roman" pitchFamily="18" charset="0"/>
              </a:rPr>
            </a:br>
            <a:b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F55F03A8-20A4-4F45-91E4-F55C72F3E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45884"/>
              </p:ext>
            </p:extLst>
          </p:nvPr>
        </p:nvGraphicFramePr>
        <p:xfrm>
          <a:off x="805427" y="1300766"/>
          <a:ext cx="105483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246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Teknolojisi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 fontScale="40000" lnSpcReduction="20000"/>
          </a:bodyPr>
          <a:lstStyle/>
          <a:p>
            <a:pPr marL="457200" lvl="0" indent="-457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Gıda endüstrisinde yapılan bazı kalite değerlendirmeleri halen,</a:t>
            </a:r>
          </a:p>
          <a:p>
            <a:pPr marL="1257300" lvl="1" indent="-571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Objektiflikten uzak</a:t>
            </a:r>
          </a:p>
          <a:p>
            <a:pPr marL="1257300" lvl="1" indent="-571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Sıkıcı</a:t>
            </a:r>
          </a:p>
          <a:p>
            <a:pPr marL="1257300" lvl="1" indent="-571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Zahmetli</a:t>
            </a:r>
          </a:p>
          <a:p>
            <a:pPr marL="1257300" lvl="1" indent="-571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Maliyetli</a:t>
            </a:r>
          </a:p>
          <a:p>
            <a:pPr marL="1257300" lvl="1" indent="-5715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7000" b="1" dirty="0">
                <a:solidFill>
                  <a:schemeClr val="tx1"/>
                </a:solidFill>
                <a:cs typeface="Segoe UI" panose="020B0502040204020203" pitchFamily="34" charset="0"/>
              </a:rPr>
              <a:t>Güvenilirliği </a:t>
            </a:r>
            <a:r>
              <a:rPr lang="tr-TR" sz="7000" b="1" dirty="0" err="1">
                <a:solidFill>
                  <a:schemeClr val="tx1"/>
                </a:solidFill>
                <a:cs typeface="Segoe UI" panose="020B0502040204020203" pitchFamily="34" charset="0"/>
              </a:rPr>
              <a:t>şüphli</a:t>
            </a:r>
            <a:endParaRPr lang="tr-TR" sz="7000" b="1" dirty="0">
              <a:solidFill>
                <a:schemeClr val="tx1"/>
              </a:solidFill>
              <a:cs typeface="Segoe UI" panose="020B0502040204020203" pitchFamily="34" charset="0"/>
            </a:endParaRPr>
          </a:p>
          <a:p>
            <a:pPr lvl="0" algn="l" rtl="0"/>
            <a:br>
              <a:rPr lang="tr-T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06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 anchor="ctr">
            <a:normAutofit/>
          </a:bodyPr>
          <a:lstStyle/>
          <a:p>
            <a:pPr rtl="0"/>
            <a:r>
              <a:rPr lang="tr-TR" b="1" dirty="0">
                <a:latin typeface="Times New Roman" pitchFamily="18" charset="0"/>
                <a:cs typeface="Times New Roman" pitchFamily="18" charset="0"/>
              </a:rPr>
              <a:t>Görüntü İşleme Teknolojisi- </a:t>
            </a:r>
            <a:r>
              <a:rPr lang="tr-TR" b="1" dirty="0">
                <a:solidFill>
                  <a:schemeClr val="tx1"/>
                </a:solidFill>
                <a:cs typeface="Times New Roman" pitchFamily="18" charset="0"/>
              </a:rPr>
              <a:t>Kullanıldığı alanlar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3320"/>
          </a:xfrm>
        </p:spPr>
        <p:txBody>
          <a:bodyPr>
            <a:normAutofit/>
          </a:bodyPr>
          <a:lstStyle/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Tıbbi tanı uygulamaları </a:t>
            </a:r>
          </a:p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Fabrika otomasyonu </a:t>
            </a:r>
          </a:p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Uzaktan izleme </a:t>
            </a:r>
          </a:p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Adli uygulamalar </a:t>
            </a:r>
          </a:p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1"/>
                </a:solidFill>
                <a:cs typeface="Times New Roman" pitchFamily="18" charset="0"/>
              </a:rPr>
              <a:t>Otonom robotik </a:t>
            </a:r>
          </a:p>
        </p:txBody>
      </p:sp>
    </p:spTree>
    <p:extLst>
      <p:ext uri="{BB962C8B-B14F-4D97-AF65-F5344CB8AC3E}">
        <p14:creationId xmlns:p14="http://schemas.microsoft.com/office/powerpoint/2010/main" val="2730902993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5941</TotalTime>
  <Words>1279</Words>
  <Application>Microsoft Office PowerPoint</Application>
  <PresentationFormat>Geniş ekran</PresentationFormat>
  <Paragraphs>211</Paragraphs>
  <Slides>47</Slides>
  <Notes>45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8" baseType="lpstr">
      <vt:lpstr>Arial</vt:lpstr>
      <vt:lpstr>Calibri</vt:lpstr>
      <vt:lpstr>Helvetica</vt:lpstr>
      <vt:lpstr>Helvetica-Bold</vt:lpstr>
      <vt:lpstr>Segoe UI</vt:lpstr>
      <vt:lpstr>Segoe UI Emoji</vt:lpstr>
      <vt:lpstr>Segoe UI Light</vt:lpstr>
      <vt:lpstr>Times New Roman</vt:lpstr>
      <vt:lpstr>TTE1596D58t00</vt:lpstr>
      <vt:lpstr>Wingdings</vt:lpstr>
      <vt:lpstr>WelcomeDoc</vt:lpstr>
      <vt:lpstr>Temel İşlemler I   2018-2019 Sınıflandırma Sistemleri</vt:lpstr>
      <vt:lpstr>Bu Hafta</vt:lpstr>
      <vt:lpstr>Gıdalarda görüntü ve kalite ilişkisi:</vt:lpstr>
      <vt:lpstr>Gıdalarda görüntü ve kalite ilişkisi:</vt:lpstr>
      <vt:lpstr>Gıdalarda görüntü ve kalite ilişkisi:</vt:lpstr>
      <vt:lpstr>Gıdalarda görüntü ve kalite ilişkisi:</vt:lpstr>
      <vt:lpstr>Gıdalarda görüntü ve kalite ilişkisi:</vt:lpstr>
      <vt:lpstr>Görüntü İşleme Teknolojisi</vt:lpstr>
      <vt:lpstr>Görüntü İşleme Teknolojisi- Kullanıldığı alanlar</vt:lpstr>
      <vt:lpstr>Görüntü İşleme Teknolojisi</vt:lpstr>
      <vt:lpstr>Görüntü İşleme Teknolojisi</vt:lpstr>
      <vt:lpstr>Görüntü İşleme Teknikleri</vt:lpstr>
      <vt:lpstr>Görüntü İşleme Teknikleri</vt:lpstr>
      <vt:lpstr>Multispektral Görüntüleme</vt:lpstr>
      <vt:lpstr>Multispektral Görüntüleme:</vt:lpstr>
      <vt:lpstr>PowerPoint Sunusu</vt:lpstr>
      <vt:lpstr>Görüntü işlemedeki alet ve ekipmanlar</vt:lpstr>
      <vt:lpstr>Görüntü işlemedeki alet ve ekipmanlar</vt:lpstr>
      <vt:lpstr>Yapılan Çalışmalar (1)</vt:lpstr>
      <vt:lpstr>Yapılan Çalışmalar (1)</vt:lpstr>
      <vt:lpstr>Yapılan Çalışmalar (1)</vt:lpstr>
      <vt:lpstr>PowerPoint Sunusu</vt:lpstr>
      <vt:lpstr>Yapılan Çalışmalar (1)</vt:lpstr>
      <vt:lpstr>Görüntü İşleme ile Gıda Maddelerinin Ayıklanması ve Sınıflandırılması: </vt:lpstr>
      <vt:lpstr>Görüntü İşleme ile Gıda Maddelerinin Ayıklanması ve Sınıflandırılması: </vt:lpstr>
      <vt:lpstr>Görüntü İşleme ile Gıda Maddelerinin Ayıklanması ve Sınıflandırılması: </vt:lpstr>
      <vt:lpstr>Görüntü İşleme ile Gıda Maddelerinin Ayıklanması ve Sınıflandırılması: </vt:lpstr>
      <vt:lpstr>Görüntü İşleme ile Gıda Maddelerinin Ayıklanması ve Sınıflandırılması: </vt:lpstr>
      <vt:lpstr>Görüntü İşleme ile Gıda Maddelerinin Ayıklanması ve Sınıflandırılması: </vt:lpstr>
      <vt:lpstr>Sap Ayırma, Kabuk Soyma, Çekirdek Çıkarma Makinaları</vt:lpstr>
      <vt:lpstr>Sap Ayırma</vt:lpstr>
      <vt:lpstr>Sap Ayırma</vt:lpstr>
      <vt:lpstr>Sap Ayırma</vt:lpstr>
      <vt:lpstr>Sap Ayırma</vt:lpstr>
      <vt:lpstr>Kabuk soyma</vt:lpstr>
      <vt:lpstr>Isıl işlemle kabuk soyma</vt:lpstr>
      <vt:lpstr>Isıl işlemle kabuk soyma</vt:lpstr>
      <vt:lpstr>Isıl işlemle kabuk soyma</vt:lpstr>
      <vt:lpstr>Isıl işlemle kabuk soyma</vt:lpstr>
      <vt:lpstr>Alkali çözeltisine daldırarak kabuk soyma</vt:lpstr>
      <vt:lpstr>Alkali çözeltisine daldırarak kabuk soyma</vt:lpstr>
      <vt:lpstr>Çekirdek Çıkarma</vt:lpstr>
      <vt:lpstr>Çekirdek Çıkarma</vt:lpstr>
      <vt:lpstr>Çekirdek Çıkarma</vt:lpstr>
      <vt:lpstr>Çekirdek Çıkarma</vt:lpstr>
      <vt:lpstr>Çekirdek çıkarma</vt:lpstr>
      <vt:lpstr>Sonuç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473</cp:revision>
  <dcterms:created xsi:type="dcterms:W3CDTF">2015-08-29T01:16:41Z</dcterms:created>
  <dcterms:modified xsi:type="dcterms:W3CDTF">2018-10-22T13:44:52Z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